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theme/theme4.xml" ContentType="application/vnd.openxmlformats-officedocument.theme+xml"/>
  <Override PartName="/ppt/slideLayouts/slideLayout5.xml" ContentType="application/vnd.openxmlformats-officedocument.presentationml.slideLayout+xml"/>
  <Override PartName="/ppt/theme/theme5.xml" ContentType="application/vnd.openxmlformats-officedocument.theme+xml"/>
  <Override PartName="/ppt/slideLayouts/slideLayout6.xml" ContentType="application/vnd.openxmlformats-officedocument.presentationml.slideLayout+xml"/>
  <Override PartName="/ppt/theme/theme6.xml" ContentType="application/vnd.openxmlformats-officedocument.theme+xml"/>
  <Override PartName="/ppt/slideLayouts/slideLayout7.xml" ContentType="application/vnd.openxmlformats-officedocument.presentationml.slideLayout+xml"/>
  <Override PartName="/ppt/theme/theme7.xml" ContentType="application/vnd.openxmlformats-officedocument.theme+xml"/>
  <Override PartName="/ppt/slideLayouts/slideLayout8.xml" ContentType="application/vnd.openxmlformats-officedocument.presentationml.slideLayout+xml"/>
  <Override PartName="/ppt/theme/theme8.xml" ContentType="application/vnd.openxmlformats-officedocument.theme+xml"/>
  <Override PartName="/ppt/slideLayouts/slideLayout9.xml" ContentType="application/vnd.openxmlformats-officedocument.presentationml.slideLayout+xml"/>
  <Override PartName="/ppt/theme/theme9.xml" ContentType="application/vnd.openxmlformats-officedocument.theme+xml"/>
  <Override PartName="/ppt/slideLayouts/slideLayout10.xml" ContentType="application/vnd.openxmlformats-officedocument.presentationml.slideLayout+xml"/>
  <Override PartName="/ppt/theme/theme10.xml" ContentType="application/vnd.openxmlformats-officedocument.theme+xml"/>
  <Override PartName="/ppt/slideLayouts/slideLayout11.xml" ContentType="application/vnd.openxmlformats-officedocument.presentationml.slideLayout+xml"/>
  <Override PartName="/ppt/theme/theme11.xml" ContentType="application/vnd.openxmlformats-officedocument.theme+xml"/>
  <Override PartName="/ppt/slideLayouts/slideLayout12.xml" ContentType="application/vnd.openxmlformats-officedocument.presentationml.slideLayout+xml"/>
  <Override PartName="/ppt/theme/theme12.xml" ContentType="application/vnd.openxmlformats-officedocument.theme+xml"/>
  <Override PartName="/ppt/slideLayouts/slideLayout13.xml" ContentType="application/vnd.openxmlformats-officedocument.presentationml.slideLayout+xml"/>
  <Override PartName="/ppt/theme/theme13.xml" ContentType="application/vnd.openxmlformats-officedocument.theme+xml"/>
  <Override PartName="/ppt/slideLayouts/slideLayout14.xml" ContentType="application/vnd.openxmlformats-officedocument.presentationml.slideLayout+xml"/>
  <Override PartName="/ppt/theme/theme14.xml" ContentType="application/vnd.openxmlformats-officedocument.theme+xml"/>
  <Override PartName="/ppt/slideLayouts/slideLayout15.xml" ContentType="application/vnd.openxmlformats-officedocument.presentationml.slideLayout+xml"/>
  <Override PartName="/ppt/theme/theme15.xml" ContentType="application/vnd.openxmlformats-officedocument.theme+xml"/>
  <Override PartName="/ppt/theme/theme1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50" r:id="rId1"/>
    <p:sldMasterId id="2147483652" r:id="rId2"/>
    <p:sldMasterId id="2147483654" r:id="rId3"/>
    <p:sldMasterId id="2147483656" r:id="rId4"/>
    <p:sldMasterId id="2147483658" r:id="rId5"/>
    <p:sldMasterId id="2147483660" r:id="rId6"/>
    <p:sldMasterId id="2147483662" r:id="rId7"/>
    <p:sldMasterId id="2147483664" r:id="rId8"/>
    <p:sldMasterId id="2147483666" r:id="rId9"/>
    <p:sldMasterId id="2147483668" r:id="rId10"/>
    <p:sldMasterId id="2147483670" r:id="rId11"/>
    <p:sldMasterId id="2147483672" r:id="rId12"/>
    <p:sldMasterId id="2147483674" r:id="rId13"/>
    <p:sldMasterId id="2147483676" r:id="rId14"/>
    <p:sldMasterId id="2147483678" r:id="rId15"/>
  </p:sldMasterIdLst>
  <p:notesMasterIdLst>
    <p:notesMasterId r:id="rId43"/>
  </p:notesMasterIdLst>
  <p:sldIdLst>
    <p:sldId id="289" r:id="rId16"/>
    <p:sldId id="281" r:id="rId17"/>
    <p:sldId id="282" r:id="rId18"/>
    <p:sldId id="274" r:id="rId19"/>
    <p:sldId id="276" r:id="rId20"/>
    <p:sldId id="275" r:id="rId21"/>
    <p:sldId id="277" r:id="rId22"/>
    <p:sldId id="287" r:id="rId23"/>
    <p:sldId id="285" r:id="rId24"/>
    <p:sldId id="283" r:id="rId25"/>
    <p:sldId id="286" r:id="rId26"/>
    <p:sldId id="257" r:id="rId27"/>
    <p:sldId id="256" r:id="rId28"/>
    <p:sldId id="258" r:id="rId29"/>
    <p:sldId id="259" r:id="rId30"/>
    <p:sldId id="269" r:id="rId31"/>
    <p:sldId id="271" r:id="rId32"/>
    <p:sldId id="270" r:id="rId33"/>
    <p:sldId id="260" r:id="rId34"/>
    <p:sldId id="261" r:id="rId35"/>
    <p:sldId id="263" r:id="rId36"/>
    <p:sldId id="264" r:id="rId37"/>
    <p:sldId id="266" r:id="rId38"/>
    <p:sldId id="265" r:id="rId39"/>
    <p:sldId id="267" r:id="rId40"/>
    <p:sldId id="268" r:id="rId41"/>
    <p:sldId id="291" r:id="rId42"/>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7" autoAdjust="0"/>
    <p:restoredTop sz="71611" autoAdjust="0"/>
  </p:normalViewPr>
  <p:slideViewPr>
    <p:cSldViewPr snapToGrid="0">
      <p:cViewPr varScale="1">
        <p:scale>
          <a:sx n="46" d="100"/>
          <a:sy n="46" d="100"/>
        </p:scale>
        <p:origin x="1272" y="2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 Target="slides/slide3.xml"/><Relationship Id="rId26" Type="http://schemas.openxmlformats.org/officeDocument/2006/relationships/slide" Target="slides/slide11.xml"/><Relationship Id="rId39" Type="http://schemas.openxmlformats.org/officeDocument/2006/relationships/slide" Target="slides/slide24.xml"/><Relationship Id="rId21" Type="http://schemas.openxmlformats.org/officeDocument/2006/relationships/slide" Target="slides/slide6.xml"/><Relationship Id="rId34" Type="http://schemas.openxmlformats.org/officeDocument/2006/relationships/slide" Target="slides/slide19.xml"/><Relationship Id="rId42" Type="http://schemas.openxmlformats.org/officeDocument/2006/relationships/slide" Target="slides/slide27.xml"/><Relationship Id="rId47" Type="http://schemas.openxmlformats.org/officeDocument/2006/relationships/tableStyles" Target="tableStyle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1.xml"/><Relationship Id="rId29" Type="http://schemas.openxmlformats.org/officeDocument/2006/relationships/slide" Target="slides/slide14.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9.xml"/><Relationship Id="rId32" Type="http://schemas.openxmlformats.org/officeDocument/2006/relationships/slide" Target="slides/slide17.xml"/><Relationship Id="rId37" Type="http://schemas.openxmlformats.org/officeDocument/2006/relationships/slide" Target="slides/slide22.xml"/><Relationship Id="rId40" Type="http://schemas.openxmlformats.org/officeDocument/2006/relationships/slide" Target="slides/slide25.xml"/><Relationship Id="rId45"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Master" Target="slideMasters/slideMaster15.xml"/><Relationship Id="rId23" Type="http://schemas.openxmlformats.org/officeDocument/2006/relationships/slide" Target="slides/slide8.xml"/><Relationship Id="rId28" Type="http://schemas.openxmlformats.org/officeDocument/2006/relationships/slide" Target="slides/slide13.xml"/><Relationship Id="rId36" Type="http://schemas.openxmlformats.org/officeDocument/2006/relationships/slide" Target="slides/slide21.xml"/><Relationship Id="rId10" Type="http://schemas.openxmlformats.org/officeDocument/2006/relationships/slideMaster" Target="slideMasters/slideMaster10.xml"/><Relationship Id="rId19" Type="http://schemas.openxmlformats.org/officeDocument/2006/relationships/slide" Target="slides/slide4.xml"/><Relationship Id="rId31" Type="http://schemas.openxmlformats.org/officeDocument/2006/relationships/slide" Target="slides/slide16.xml"/><Relationship Id="rId44"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 Target="slides/slide7.xml"/><Relationship Id="rId27" Type="http://schemas.openxmlformats.org/officeDocument/2006/relationships/slide" Target="slides/slide12.xml"/><Relationship Id="rId30" Type="http://schemas.openxmlformats.org/officeDocument/2006/relationships/slide" Target="slides/slide15.xml"/><Relationship Id="rId35" Type="http://schemas.openxmlformats.org/officeDocument/2006/relationships/slide" Target="slides/slide20.xml"/><Relationship Id="rId43" Type="http://schemas.openxmlformats.org/officeDocument/2006/relationships/notesMaster" Target="notesMasters/notesMaster1.xml"/><Relationship Id="rId8" Type="http://schemas.openxmlformats.org/officeDocument/2006/relationships/slideMaster" Target="slideMasters/slideMaster8.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 Target="slides/slide2.xml"/><Relationship Id="rId25" Type="http://schemas.openxmlformats.org/officeDocument/2006/relationships/slide" Target="slides/slide10.xml"/><Relationship Id="rId33" Type="http://schemas.openxmlformats.org/officeDocument/2006/relationships/slide" Target="slides/slide18.xml"/><Relationship Id="rId38" Type="http://schemas.openxmlformats.org/officeDocument/2006/relationships/slide" Target="slides/slide23.xml"/><Relationship Id="rId46" Type="http://schemas.openxmlformats.org/officeDocument/2006/relationships/theme" Target="theme/theme1.xml"/><Relationship Id="rId20" Type="http://schemas.openxmlformats.org/officeDocument/2006/relationships/slide" Target="slides/slide5.xml"/><Relationship Id="rId41" Type="http://schemas.openxmlformats.org/officeDocument/2006/relationships/slide" Target="slides/slide2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836785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a:ea typeface="Calibri"/>
              <a:cs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备注占位符 2"/>
          <p:cNvSpPr>
            <a:spLocks noGrp="1"/>
          </p:cNvSpPr>
          <p:nvPr>
            <p:ph type="body" idx="1"/>
          </p:nvPr>
        </p:nvSpPr>
        <p:spPr>
          <a:xfrm>
            <a:off x="685800" y="4400550"/>
            <a:ext cx="5486400" cy="3600450"/>
          </a:xfrm>
          <a:prstGeom prst="rect">
            <a:avLst/>
          </a:prstGeom>
        </p:spPr>
        <p:txBody>
          <a:bodyPr/>
          <a:lstStyle/>
          <a:p>
            <a:r>
              <a:rPr lang="zh-CN" altLang="zh-CN" dirty="0"/>
              <a:t>MONOPOLY has reached over </a:t>
            </a:r>
            <a:r>
              <a:rPr lang="zh-CN" altLang="zh-CN" b="1" dirty="0"/>
              <a:t>1 billion players worldwide</a:t>
            </a:r>
            <a:r>
              <a:rPr lang="zh-CN" altLang="zh-CN" dirty="0"/>
              <a:t>, while MONOPOLY GO! surpassed </a:t>
            </a:r>
            <a:r>
              <a:rPr lang="zh-CN" altLang="zh-CN" b="1" dirty="0"/>
              <a:t>300 million downloads in just over three years</a:t>
            </a:r>
            <a:r>
              <a:rPr lang="zh-CN" altLang="zh-CN" dirty="0"/>
              <a:t>.</a:t>
            </a:r>
            <a:r>
              <a:rPr lang="en-US" altLang="zh-CN" dirty="0"/>
              <a:t> </a:t>
            </a:r>
            <a:r>
              <a:rPr lang="zh-CN" altLang="zh-CN" dirty="0"/>
              <a:t>MONOPOLY GO! launched in April 2023 and surpassed $6 billion in cumulative in-app purchase revenue by 2025, proving the enormous commercial potential of bringing the MONOPOLY experience into the digital era.</a:t>
            </a:r>
          </a:p>
          <a:p>
            <a:r>
              <a:rPr lang="zh-CN" altLang="zh-CN" dirty="0"/>
              <a:t>Unlike traditional MONOPOLY, our game is a </a:t>
            </a:r>
            <a:r>
              <a:rPr lang="zh-CN" altLang="zh-CN" b="1" dirty="0"/>
              <a:t>true MMO</a:t>
            </a:r>
            <a:r>
              <a:rPr lang="zh-CN" altLang="zh-CN" dirty="0"/>
              <a:t>, </a:t>
            </a:r>
            <a:r>
              <a:rPr lang="en-US" altLang="zh-CN" dirty="0"/>
              <a:t>and able to support</a:t>
            </a:r>
            <a:r>
              <a:rPr lang="zh-CN" altLang="zh-CN" dirty="0"/>
              <a:t> </a:t>
            </a:r>
            <a:r>
              <a:rPr lang="zh-CN" altLang="zh-CN" b="1" dirty="0"/>
              <a:t>hundreds of cities and millions of players in one persistent world</a:t>
            </a:r>
            <a:r>
              <a:rPr lang="en-US" altLang="zh-CN" b="1" dirty="0"/>
              <a:t>. </a:t>
            </a:r>
            <a:endParaRPr lang="zh-CN" altLang="zh-CN" dirty="0"/>
          </a:p>
          <a:p>
            <a:endParaRPr lang="zh-CN" altLang="en-US" dirty="0"/>
          </a:p>
        </p:txBody>
      </p:sp>
    </p:spTree>
    <p:extLst>
      <p:ext uri="{BB962C8B-B14F-4D97-AF65-F5344CB8AC3E}">
        <p14:creationId xmlns:p14="http://schemas.microsoft.com/office/powerpoint/2010/main" val="21759159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备注占位符 2"/>
          <p:cNvSpPr>
            <a:spLocks noGrp="1"/>
          </p:cNvSpPr>
          <p:nvPr>
            <p:ph type="body" idx="1"/>
          </p:nvPr>
        </p:nvSpPr>
        <p:spPr>
          <a:xfrm>
            <a:off x="685800" y="4400550"/>
            <a:ext cx="5486400" cy="3600450"/>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t>After 2 years development by a team of 30 staff members, we</a:t>
            </a:r>
            <a:r>
              <a:rPr lang="zh-CN" altLang="zh-CN" dirty="0"/>
              <a:t> own </a:t>
            </a:r>
            <a:r>
              <a:rPr lang="zh-CN" altLang="zh-CN" b="1" dirty="0"/>
              <a:t>100% of the IP</a:t>
            </a:r>
            <a:r>
              <a:rPr lang="zh-CN" altLang="zh-CN" dirty="0"/>
              <a:t>, enabling full customization</a:t>
            </a:r>
            <a:r>
              <a:rPr lang="en-US" altLang="zh-CN" dirty="0"/>
              <a:t>. </a:t>
            </a:r>
            <a:r>
              <a:rPr lang="zh-CN" altLang="zh-CN" dirty="0"/>
              <a:t>We currently have </a:t>
            </a:r>
            <a:r>
              <a:rPr lang="zh-CN" altLang="zh-CN" b="1" dirty="0"/>
              <a:t>12 cities</a:t>
            </a:r>
            <a:r>
              <a:rPr lang="zh-CN" altLang="zh-CN" dirty="0"/>
              <a:t>, </a:t>
            </a:r>
            <a:r>
              <a:rPr lang="en-US" altLang="zh-CN" dirty="0"/>
              <a:t>including Dubai, Abu Dahbi, </a:t>
            </a:r>
            <a:r>
              <a:rPr lang="zh-CN" altLang="zh-CN" dirty="0"/>
              <a:t>Tokyo</a:t>
            </a:r>
            <a:r>
              <a:rPr lang="en-US" altLang="zh-CN" dirty="0"/>
              <a:t>,</a:t>
            </a:r>
            <a:r>
              <a:rPr lang="zh-CN" altLang="en-US" dirty="0"/>
              <a:t> </a:t>
            </a:r>
            <a:r>
              <a:rPr lang="zh-CN" altLang="zh-CN" dirty="0"/>
              <a:t>Paris</a:t>
            </a:r>
            <a:r>
              <a:rPr lang="en-US" altLang="zh-CN" dirty="0"/>
              <a:t>, </a:t>
            </a:r>
            <a:r>
              <a:rPr lang="zh-CN" altLang="zh-CN" dirty="0"/>
              <a:t>Singapore</a:t>
            </a:r>
            <a:r>
              <a:rPr lang="en-US" altLang="zh-CN" dirty="0"/>
              <a:t>, </a:t>
            </a:r>
            <a:r>
              <a:rPr lang="zh-CN" altLang="zh-CN" dirty="0"/>
              <a:t>Las Vegas</a:t>
            </a:r>
            <a:r>
              <a:rPr lang="en-US" altLang="zh-CN" dirty="0"/>
              <a:t>, </a:t>
            </a:r>
            <a:r>
              <a:rPr lang="zh-CN" altLang="zh-CN" dirty="0"/>
              <a:t>New York</a:t>
            </a:r>
            <a:r>
              <a:rPr lang="en-US" altLang="zh-CN" dirty="0"/>
              <a:t>, etc.  We are building </a:t>
            </a:r>
            <a:r>
              <a:rPr lang="zh-CN" altLang="zh-CN" dirty="0"/>
              <a:t>AI </a:t>
            </a:r>
            <a:r>
              <a:rPr lang="en-US" altLang="zh-CN" dirty="0"/>
              <a:t>engine for </a:t>
            </a:r>
            <a:r>
              <a:rPr lang="zh-CN" altLang="zh-CN" dirty="0"/>
              <a:t>city creation </a:t>
            </a:r>
            <a:r>
              <a:rPr lang="en-US" altLang="zh-CN" dirty="0"/>
              <a:t>and </a:t>
            </a:r>
            <a:r>
              <a:rPr lang="zh-CN" altLang="zh-CN" dirty="0"/>
              <a:t>rapid global expansion. </a:t>
            </a:r>
            <a:endParaRPr lang="zh-CN" altLang="en-US" dirty="0"/>
          </a:p>
        </p:txBody>
      </p:sp>
    </p:spTree>
    <p:extLst>
      <p:ext uri="{BB962C8B-B14F-4D97-AF65-F5344CB8AC3E}">
        <p14:creationId xmlns:p14="http://schemas.microsoft.com/office/powerpoint/2010/main" val="8241559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备注占位符 2"/>
          <p:cNvSpPr>
            <a:spLocks noGrp="1"/>
          </p:cNvSpPr>
          <p:nvPr>
            <p:ph type="body" idx="1"/>
          </p:nvPr>
        </p:nvSpPr>
        <p:spPr>
          <a:xfrm>
            <a:off x="685800" y="4400550"/>
            <a:ext cx="5486400" cy="3600450"/>
          </a:xfrm>
          <a:prstGeom prst="rect">
            <a:avLst/>
          </a:prstGeom>
        </p:spPr>
        <p:txBody>
          <a:bodyPr/>
          <a:lstStyle/>
          <a:p>
            <a:r>
              <a:rPr lang="zh-CN" altLang="zh-CN" dirty="0"/>
              <a:t>Through the game, players can explore the UAE’s history of development and celebrate its achievements.</a:t>
            </a:r>
            <a:endParaRPr lang="zh-CN" altLang="en-US" dirty="0"/>
          </a:p>
        </p:txBody>
      </p:sp>
    </p:spTree>
    <p:extLst>
      <p:ext uri="{BB962C8B-B14F-4D97-AF65-F5344CB8AC3E}">
        <p14:creationId xmlns:p14="http://schemas.microsoft.com/office/powerpoint/2010/main" val="18016724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备注占位符 2"/>
          <p:cNvSpPr>
            <a:spLocks noGrp="1"/>
          </p:cNvSpPr>
          <p:nvPr>
            <p:ph type="body" idx="1"/>
          </p:nvPr>
        </p:nvSpPr>
        <p:spPr>
          <a:xfrm>
            <a:off x="685800" y="4400550"/>
            <a:ext cx="5486400" cy="3600450"/>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t>Historical Events is also a demonstration of future vision. </a:t>
            </a:r>
          </a:p>
          <a:p>
            <a:endParaRPr lang="zh-CN" altLang="en-US" dirty="0"/>
          </a:p>
        </p:txBody>
      </p:sp>
    </p:spTree>
    <p:extLst>
      <p:ext uri="{BB962C8B-B14F-4D97-AF65-F5344CB8AC3E}">
        <p14:creationId xmlns:p14="http://schemas.microsoft.com/office/powerpoint/2010/main" val="11128215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备注占位符 2"/>
          <p:cNvSpPr>
            <a:spLocks noGrp="1"/>
          </p:cNvSpPr>
          <p:nvPr>
            <p:ph type="body" idx="1"/>
          </p:nvPr>
        </p:nvSpPr>
        <p:spPr>
          <a:xfrm>
            <a:off x="685800" y="4400550"/>
            <a:ext cx="5486400" cy="3600450"/>
          </a:xfrm>
          <a:prstGeom prst="rect">
            <a:avLst/>
          </a:prstGeom>
        </p:spPr>
        <p:txBody>
          <a:bodyPr/>
          <a:lstStyle/>
          <a:p>
            <a:r>
              <a:rPr lang="zh-CN" altLang="zh-CN" dirty="0"/>
              <a:t>When a player lands on an Opportunity space, a </a:t>
            </a:r>
            <a:r>
              <a:rPr lang="en-US" altLang="zh-CN" dirty="0"/>
              <a:t>tourism </a:t>
            </a:r>
            <a:r>
              <a:rPr lang="zh-CN" altLang="zh-CN" dirty="0"/>
              <a:t>random event will be triggered</a:t>
            </a:r>
            <a:r>
              <a:rPr lang="en-US" altLang="zh-CN" dirty="0"/>
              <a:t>,</a:t>
            </a:r>
            <a:r>
              <a:rPr lang="zh-CN" altLang="en-US" dirty="0"/>
              <a:t> </a:t>
            </a:r>
            <a:r>
              <a:rPr lang="en-US" altLang="zh-CN" dirty="0"/>
              <a:t>make the game functionally </a:t>
            </a:r>
            <a:r>
              <a:rPr lang="zh-CN" altLang="zh-CN" b="1" dirty="0"/>
              <a:t>a global digital showcase for UAE culture, landmarks, lifestyle</a:t>
            </a:r>
            <a:endParaRPr lang="zh-CN" altLang="en-US" dirty="0"/>
          </a:p>
        </p:txBody>
      </p:sp>
    </p:spTree>
    <p:extLst>
      <p:ext uri="{BB962C8B-B14F-4D97-AF65-F5344CB8AC3E}">
        <p14:creationId xmlns:p14="http://schemas.microsoft.com/office/powerpoint/2010/main" val="26892597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备注占位符 2"/>
          <p:cNvSpPr>
            <a:spLocks noGrp="1"/>
          </p:cNvSpPr>
          <p:nvPr>
            <p:ph type="body" idx="1"/>
          </p:nvPr>
        </p:nvSpPr>
        <p:spPr>
          <a:xfrm>
            <a:off x="685800" y="4400550"/>
            <a:ext cx="5486400" cy="3600450"/>
          </a:xfrm>
          <a:prstGeom prst="rect">
            <a:avLst/>
          </a:prstGeom>
        </p:spPr>
        <p:txBody>
          <a:bodyPr/>
          <a:lstStyle/>
          <a:p>
            <a:r>
              <a:rPr lang="zh-CN" altLang="zh-CN" dirty="0"/>
              <a:t>Inspire people who have never visited the UAE to experience it for themselves.</a:t>
            </a:r>
          </a:p>
        </p:txBody>
      </p:sp>
    </p:spTree>
    <p:extLst>
      <p:ext uri="{BB962C8B-B14F-4D97-AF65-F5344CB8AC3E}">
        <p14:creationId xmlns:p14="http://schemas.microsoft.com/office/powerpoint/2010/main" val="24416690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Players can collect cultural artifacts by completing missions.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备注占位符 2"/>
          <p:cNvSpPr>
            <a:spLocks noGrp="1"/>
          </p:cNvSpPr>
          <p:nvPr>
            <p:ph type="body" idx="1"/>
          </p:nvPr>
        </p:nvSpPr>
        <p:spPr>
          <a:xfrm>
            <a:off x="685800" y="4400550"/>
            <a:ext cx="5486400" cy="3600450"/>
          </a:xfrm>
          <a:prstGeom prst="rect">
            <a:avLst/>
          </a:prstGeom>
        </p:spPr>
        <p:txBody>
          <a:bodyPr/>
          <a:lstStyle/>
          <a:p>
            <a:r>
              <a:rPr lang="en-US" altLang="zh-CN" dirty="0"/>
              <a:t>Collection competition extends to all cities. </a:t>
            </a:r>
            <a:endParaRPr lang="zh-CN" altLang="en-US" dirty="0"/>
          </a:p>
        </p:txBody>
      </p:sp>
    </p:spTree>
    <p:extLst>
      <p:ext uri="{BB962C8B-B14F-4D97-AF65-F5344CB8AC3E}">
        <p14:creationId xmlns:p14="http://schemas.microsoft.com/office/powerpoint/2010/main" val="21317498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备注占位符 2"/>
          <p:cNvSpPr>
            <a:spLocks noGrp="1"/>
          </p:cNvSpPr>
          <p:nvPr>
            <p:ph type="body" idx="1"/>
          </p:nvPr>
        </p:nvSpPr>
        <p:spPr>
          <a:xfrm>
            <a:off x="685800" y="4400550"/>
            <a:ext cx="5486400" cy="3600450"/>
          </a:xfrm>
          <a:prstGeom prst="rect">
            <a:avLst/>
          </a:prstGeom>
        </p:spPr>
        <p:txBody>
          <a:bodyPr/>
          <a:lstStyle/>
          <a:p>
            <a:r>
              <a:rPr lang="zh-CN" altLang="zh-CN" dirty="0"/>
              <a:t>Players can trade both collectible fragments and complete collectibles</a:t>
            </a:r>
            <a:r>
              <a:rPr lang="en-US" altLang="zh-CN" dirty="0"/>
              <a:t> for digital assets,</a:t>
            </a:r>
            <a:r>
              <a:rPr lang="zh-CN" altLang="en-US" dirty="0"/>
              <a:t> </a:t>
            </a:r>
            <a:r>
              <a:rPr lang="en-US" altLang="zh-CN" dirty="0"/>
              <a:t>which</a:t>
            </a:r>
            <a:r>
              <a:rPr lang="zh-CN" altLang="en-US" dirty="0"/>
              <a:t> </a:t>
            </a:r>
            <a:r>
              <a:rPr lang="en-US" altLang="zh-CN" dirty="0"/>
              <a:t>is the loyalty points to be explained later. </a:t>
            </a:r>
            <a:endParaRPr lang="zh-CN" altLang="en-US" dirty="0"/>
          </a:p>
        </p:txBody>
      </p:sp>
    </p:spTree>
    <p:extLst>
      <p:ext uri="{BB962C8B-B14F-4D97-AF65-F5344CB8AC3E}">
        <p14:creationId xmlns:p14="http://schemas.microsoft.com/office/powerpoint/2010/main" val="11581339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备注占位符 2"/>
          <p:cNvSpPr>
            <a:spLocks noGrp="1"/>
          </p:cNvSpPr>
          <p:nvPr>
            <p:ph type="body" idx="1"/>
          </p:nvPr>
        </p:nvSpPr>
        <p:spPr>
          <a:xfrm>
            <a:off x="685800" y="4400550"/>
            <a:ext cx="5486400" cy="3600450"/>
          </a:xfrm>
          <a:prstGeom prst="rect">
            <a:avLst/>
          </a:prstGeom>
        </p:spPr>
        <p:txBody>
          <a:bodyPr/>
          <a:lstStyle/>
          <a:p>
            <a:r>
              <a:rPr lang="en-US" altLang="zh-CN" dirty="0"/>
              <a:t>Subject to users’ KYC and broker dealer license for property license, p</a:t>
            </a:r>
            <a:r>
              <a:rPr lang="zh-CN" altLang="zh-CN" dirty="0"/>
              <a:t>layers who become mayor or make substantial top-ups </a:t>
            </a:r>
            <a:r>
              <a:rPr lang="en-US" altLang="zh-CN" dirty="0"/>
              <a:t>contribution </a:t>
            </a:r>
            <a:r>
              <a:rPr lang="zh-CN" altLang="zh-CN" dirty="0"/>
              <a:t>receive fractional real estate ownership in Dubai or Abu Dhabi</a:t>
            </a:r>
            <a:r>
              <a:rPr lang="en-US" altLang="zh-CN" dirty="0"/>
              <a:t>, in the real world.</a:t>
            </a:r>
            <a:endParaRPr lang="zh-CN" altLang="zh-CN" dirty="0"/>
          </a:p>
        </p:txBody>
      </p:sp>
    </p:spTree>
    <p:extLst>
      <p:ext uri="{BB962C8B-B14F-4D97-AF65-F5344CB8AC3E}">
        <p14:creationId xmlns:p14="http://schemas.microsoft.com/office/powerpoint/2010/main" val="37241729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zh-CN" dirty="0"/>
              <a:t>Parallel World is not only capable of generating significant traffic and revenue on its own; it also serves as the gateway to a much larger gaming ecosystem. </a:t>
            </a:r>
            <a:r>
              <a:rPr lang="en-US" altLang="zh-CN" dirty="0"/>
              <a:t>There are already more than 15 million playable digital games worldwide, and the market has already exceeded US$200 billion, that is 3 times of movie and music industry combined. Now, AI can already reduce the time and cost of traditional game development to 10% of their original levels and could bring them down to 1% next year. Before 2030, the number of games worldwide will reach the hundreds of millions. At the same time, AI will give people more time for gaming. Our recommendation is not to bet on individual winners in gaming as Saudi Arabia has done, but instead to build a profit-sharing gaming ecosystem similar to YouTube.</a:t>
            </a:r>
            <a:endParaRPr lang="en-US"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t>Our aim is to use a business model to turn the UAE into a gateway for distributing wealth to players worldwide.</a:t>
            </a:r>
            <a:endParaRPr lang="en-US"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t>The way how we achieve that is the digital city we are building, named Parallel World. We invite players worldwide to join the City for free. </a:t>
            </a:r>
            <a:endParaRPr lang="en-US"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t>The Digital City issues vouchers that can only be used for spending and cannot be refunded. In the first phase, they will be sold to 5 million people, with an average purchase US$200, totally 1 billion USD. Citizens' contributions are calculated according to the value of the vouchers they purchase, and  they are rewarded accordingly: buying $1 vouchers earns 1 loyalty point reward. The loyalty points are actually blockchain tokens, with the total supply capped at 1 billion. The players can sell the loyalty points at self-defined price after spending vouchers for games.</a:t>
            </a:r>
            <a:endParaRPr lang="en-US"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t>So the whole process is like this: as citizens purchase vouchers, the Digital City, accumulates more and more locked-in spending, making it increasingly attractive to game companies and gaming platforms. So long as a legal game that accepts vouchers and offers a revenue-sharing rate can join our platform. For example, suppose a game's revenue-sharing rate is 30%: when a player spends 100 dollars, 70 dollars is paid to the game merchant in settlement, and 30 dollars goes into Parallel World's Treasury to buy back loyalty points listed for sale by players. Revenue-sharing rates in the gaming industry range from 10% to 90%. Assuming an average of 30%, the funds accumulated in Parallel World's treasury for buying back points in the first phase could reach US$300 million.</a:t>
            </a:r>
            <a:endParaRPr lang="en-US"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t>As player spending and shared gaming revenue keeps going into the Treasury, the digital city uses smart contracts to buy back loyalty points continuously. Because the total supply is capped, the price of loyalty points will continue to appreciate from low to high. The repurchased points are recirculated as gifts to players who newly purchase vouchers, and the buyback funds are distributed to players who sell their loyalty points.</a:t>
            </a:r>
            <a:endParaRPr lang="en-US"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t>This economic model can be extended at any time to sectors such as traditional commerce and real estate, achieving coverage across all industries and all regions.</a:t>
            </a:r>
            <a:endParaRPr lang="en-US"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t>Merchants can connect to the digital city as long as they are willing to accept vouchers for settlement and set a revenue-sharing rate.</a:t>
            </a:r>
            <a:endParaRPr lang="en-US"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t>Players transfer vouchers to merchants, who then transfer them to digital city for settlement. The digital city likewise puts the revenue-sharing portion into the Treasury and settles the remainder with the merchants. For better-known and larger merchants (such as Emirates airline), we can place a security deposit with the merchant in advance. The merchant deducts amounts from this deposit based on the number of vouchers transferred to our digital city, enabling rapid cooperation with zero trust required. Vouchers are recirculated within the system and are not subject to the total limit of 1 billion.</a:t>
            </a:r>
            <a:endParaRPr lang="en-US"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t>For offline merchants, after shopping and before checkout, consumers scan the merchant's QR code and transfer vouchers. This does not affect the shopping experience; it only changes the payment method. This will expand the sources of loyalty point appreciation from a share of gaming revenue to merchant revenue. Whether tickets to scenic attractions or events, or even real estate, all can join the Parallel World ecosystem as long as the merchant is willing to contribute a certain proportion of sales revenue.</a:t>
            </a:r>
            <a:endParaRPr lang="en-US"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t>The entire process will create a flywheel effect: the more vouchers are sold, the more merchants are attracted, the more vouchers are used, the greater the revenue share from merchants, the more funds are available to buy back loyalty points, the more appreciation, and the more players are attracted. Everyone’s participation fuels the next cycle of growth. This will create a new commercial civilization in Abu Dhabi and UAE based on joint creation, sharing ownership and prosperity.</a:t>
            </a:r>
            <a:endParaRPr lang="en-US"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t>The nature of loyalty points are not financial investment products. The only way for players to obtain loyalty points is to receive them as gifts when buying vouchers; they cannot purchase points directly or invest in them. The platform can only buy back loyalty points, not sell them.</a:t>
            </a:r>
            <a:endParaRPr lang="en-US"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t>When the model extends beyond the UAE, compliance issues arise. Our confidence in compliance comes from three aspects:</a:t>
            </a:r>
            <a:endParaRPr lang="en-US" dirty="0"/>
          </a:p>
          <a:p>
            <a:pPr marL="228600" indent="-228600">
              <a:buAutoNum type="arabicPeriod"/>
            </a:pPr>
            <a:r>
              <a:rPr lang="en-US" altLang="en-US" dirty="0"/>
              <a:t>Loyalty points are not investment products</a:t>
            </a:r>
            <a:endParaRPr lang="en-US" dirty="0"/>
          </a:p>
          <a:p>
            <a:pPr marL="228600" indent="-228600">
              <a:buAutoNum type="arabicPeriod"/>
            </a:pPr>
            <a:r>
              <a:rPr lang="en-US" altLang="en-US" dirty="0"/>
              <a:t>Following settlement with overseas merchants, payment is made in the local legal currency, without affecting the local monetary system</a:t>
            </a:r>
            <a:endParaRPr lang="en-US" dirty="0"/>
          </a:p>
          <a:p>
            <a:pPr marL="228600" indent="-228600">
              <a:buAutoNum type="arabicPeriod"/>
            </a:pPr>
            <a:r>
              <a:rPr lang="en-US" altLang="en-US" dirty="0"/>
              <a:t>After settlement, overseas merchants pay taxes locally in accordance with the rules, without affecting the local tax system</a:t>
            </a:r>
            <a:endParaRPr lang="en-US"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t>Why now? This business model enables the public to obtain appreciating digital assets without investment, protecting the purchasing power of players worldwide. If we wait another 2-3 years, it will be too late, because a vicious cycle is now spinning ever faster: AI replaces people's working time and purchasing power, declining merchant revenue leads to further layoffs and reduces government tax revenue, and governments accelerate money printing, causing currency depreciation and further squeezing people's purchasing power. We need to bring this new economic engine out while users still have money to spend, so that a snowball effect takes shape before getting too late.</a:t>
            </a:r>
            <a:endParaRPr lang="en-US"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4.xml"/></Relationships>
</file>

<file path=ppt/slideMasters/_rels/slideMaster5.xml.rels><?xml version="1.0" encoding="UTF-8" standalone="yes"?>
<Relationships xmlns="http://schemas.openxmlformats.org/package/2006/relationships"><Relationship Id="rId2" Type="http://schemas.openxmlformats.org/officeDocument/2006/relationships/theme" Target="../theme/theme5.xml"/><Relationship Id="rId1" Type="http://schemas.openxmlformats.org/officeDocument/2006/relationships/slideLayout" Target="../slideLayouts/slideLayout5.xml"/></Relationships>
</file>

<file path=ppt/slideMasters/_rels/slideMaster6.xml.rels><?xml version="1.0" encoding="UTF-8" standalone="yes"?>
<Relationships xmlns="http://schemas.openxmlformats.org/package/2006/relationships"><Relationship Id="rId2" Type="http://schemas.openxmlformats.org/officeDocument/2006/relationships/theme" Target="../theme/theme6.xml"/><Relationship Id="rId1" Type="http://schemas.openxmlformats.org/officeDocument/2006/relationships/slideLayout" Target="../slideLayouts/slideLayout6.xml"/></Relationships>
</file>

<file path=ppt/slideMasters/_rels/slideMaster7.xml.rels><?xml version="1.0" encoding="UTF-8" standalone="yes"?>
<Relationships xmlns="http://schemas.openxmlformats.org/package/2006/relationships"><Relationship Id="rId2" Type="http://schemas.openxmlformats.org/officeDocument/2006/relationships/theme" Target="../theme/theme7.xml"/><Relationship Id="rId1" Type="http://schemas.openxmlformats.org/officeDocument/2006/relationships/slideLayout" Target="../slideLayouts/slideLayout7.xml"/></Relationships>
</file>

<file path=ppt/slideMasters/_rels/slideMaster8.xml.rels><?xml version="1.0" encoding="UTF-8" standalone="yes"?>
<Relationships xmlns="http://schemas.openxmlformats.org/package/2006/relationships"><Relationship Id="rId2" Type="http://schemas.openxmlformats.org/officeDocument/2006/relationships/theme" Target="../theme/theme8.xml"/><Relationship Id="rId1" Type="http://schemas.openxmlformats.org/officeDocument/2006/relationships/slideLayout" Target="../slideLayouts/slideLayout8.xml"/></Relationships>
</file>

<file path=ppt/slideMasters/_rels/slideMaster9.xml.rels><?xml version="1.0" encoding="UTF-8" standalone="yes"?>
<Relationships xmlns="http://schemas.openxmlformats.org/package/2006/relationships"><Relationship Id="rId2" Type="http://schemas.openxmlformats.org/officeDocument/2006/relationships/theme" Target="../theme/theme9.xml"/><Relationship Id="rId1" Type="http://schemas.openxmlformats.org/officeDocument/2006/relationships/slideLayout" Target="../slideLayouts/slideLayout9.xml"/></Relationships>
</file>

<file path=ppt/slideMasters/_rels/slideMaster10.xml.rels><?xml version="1.0" encoding="UTF-8" standalone="yes"?>
<Relationships xmlns="http://schemas.openxmlformats.org/package/2006/relationships"><Relationship Id="rId2" Type="http://schemas.openxmlformats.org/officeDocument/2006/relationships/theme" Target="../theme/theme10.xml"/><Relationship Id="rId1" Type="http://schemas.openxmlformats.org/officeDocument/2006/relationships/slideLayout" Target="../slideLayouts/slideLayout10.xml"/></Relationships>
</file>

<file path=ppt/slideMasters/_rels/slideMaster11.xml.rels><?xml version="1.0" encoding="UTF-8" standalone="yes"?>
<Relationships xmlns="http://schemas.openxmlformats.org/package/2006/relationships"><Relationship Id="rId2" Type="http://schemas.openxmlformats.org/officeDocument/2006/relationships/theme" Target="../theme/theme11.xml"/><Relationship Id="rId1" Type="http://schemas.openxmlformats.org/officeDocument/2006/relationships/slideLayout" Target="../slideLayouts/slideLayout11.xml"/></Relationships>
</file>

<file path=ppt/slideMasters/_rels/slideMaster12.xml.rels><?xml version="1.0" encoding="UTF-8" standalone="yes"?>
<Relationships xmlns="http://schemas.openxmlformats.org/package/2006/relationships"><Relationship Id="rId2" Type="http://schemas.openxmlformats.org/officeDocument/2006/relationships/theme" Target="../theme/theme12.xml"/><Relationship Id="rId1" Type="http://schemas.openxmlformats.org/officeDocument/2006/relationships/slideLayout" Target="../slideLayouts/slideLayout12.xml"/></Relationships>
</file>

<file path=ppt/slideMasters/_rels/slideMaster13.xml.rels><?xml version="1.0" encoding="UTF-8" standalone="yes"?>
<Relationships xmlns="http://schemas.openxmlformats.org/package/2006/relationships"><Relationship Id="rId2" Type="http://schemas.openxmlformats.org/officeDocument/2006/relationships/theme" Target="../theme/theme13.xml"/><Relationship Id="rId1" Type="http://schemas.openxmlformats.org/officeDocument/2006/relationships/slideLayout" Target="../slideLayouts/slideLayout13.xml"/></Relationships>
</file>

<file path=ppt/slideMasters/_rels/slideMaster14.xml.rels><?xml version="1.0" encoding="UTF-8" standalone="yes"?>
<Relationships xmlns="http://schemas.openxmlformats.org/package/2006/relationships"><Relationship Id="rId2" Type="http://schemas.openxmlformats.org/officeDocument/2006/relationships/theme" Target="../theme/theme14.xml"/><Relationship Id="rId1" Type="http://schemas.openxmlformats.org/officeDocument/2006/relationships/slideLayout" Target="../slideLayouts/slideLayout14.xml"/></Relationships>
</file>

<file path=ppt/slideMasters/_rels/slideMaster15.xml.rels><?xml version="1.0" encoding="UTF-8" standalone="yes"?>
<Relationships xmlns="http://schemas.openxmlformats.org/package/2006/relationships"><Relationship Id="rId2" Type="http://schemas.openxmlformats.org/officeDocument/2006/relationships/theme" Target="../theme/theme15.xml"/><Relationship Id="rId1"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ster">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Master">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53" r:id="rId1"/>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name="Master">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55" r:id="rId1"/>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name="Master">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57" r:id="rId1"/>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name="Master">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59" r:id="rId1"/>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name="Master">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61" r:id="rId1"/>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name="Master">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63" r:id="rId1"/>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name="Master">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65" r:id="rId1"/>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name="Master">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67" r:id="rId1"/>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name="Master">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69" r:id="rId1"/>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name="Master">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71" r:id="rId1"/>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name="Master">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73" r:id="rId1"/>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name="Master">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75" r:id="rId1"/>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name="Master">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77" r:id="rId1"/>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name="Master">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79" r:id="rId1"/>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8" Type="http://schemas.openxmlformats.org/officeDocument/2006/relationships/image" Target="../media/image9.jpg"/><Relationship Id="rId13" Type="http://schemas.openxmlformats.org/officeDocument/2006/relationships/image" Target="../media/image14.jpg"/><Relationship Id="rId3" Type="http://schemas.openxmlformats.org/officeDocument/2006/relationships/image" Target="../media/image4.jpg"/><Relationship Id="rId7" Type="http://schemas.openxmlformats.org/officeDocument/2006/relationships/image" Target="../media/image8.jpg"/><Relationship Id="rId12" Type="http://schemas.openxmlformats.org/officeDocument/2006/relationships/image" Target="../media/image13.jp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7.jpg"/><Relationship Id="rId11" Type="http://schemas.openxmlformats.org/officeDocument/2006/relationships/image" Target="../media/image12.jpg"/><Relationship Id="rId5" Type="http://schemas.openxmlformats.org/officeDocument/2006/relationships/image" Target="../media/image6.jpg"/><Relationship Id="rId10" Type="http://schemas.openxmlformats.org/officeDocument/2006/relationships/image" Target="../media/image11.jpg"/><Relationship Id="rId4" Type="http://schemas.openxmlformats.org/officeDocument/2006/relationships/image" Target="../media/image5.jpg"/><Relationship Id="rId9" Type="http://schemas.openxmlformats.org/officeDocument/2006/relationships/image" Target="../media/image10.jpg"/></Relationships>
</file>

<file path=ppt/slides/_rels/slide5.xml.rels><?xml version="1.0" encoding="UTF-8" standalone="yes"?>
<Relationships xmlns="http://schemas.openxmlformats.org/package/2006/relationships"><Relationship Id="rId8" Type="http://schemas.openxmlformats.org/officeDocument/2006/relationships/image" Target="../media/image19.jpg"/><Relationship Id="rId13" Type="http://schemas.openxmlformats.org/officeDocument/2006/relationships/image" Target="../media/image24.jpg"/><Relationship Id="rId3" Type="http://schemas.openxmlformats.org/officeDocument/2006/relationships/image" Target="../media/image4.jpg"/><Relationship Id="rId7" Type="http://schemas.openxmlformats.org/officeDocument/2006/relationships/image" Target="../media/image18.jpg"/><Relationship Id="rId12" Type="http://schemas.openxmlformats.org/officeDocument/2006/relationships/image" Target="../media/image23.jp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7.jpg"/><Relationship Id="rId11" Type="http://schemas.openxmlformats.org/officeDocument/2006/relationships/image" Target="../media/image22.jpg"/><Relationship Id="rId5" Type="http://schemas.openxmlformats.org/officeDocument/2006/relationships/image" Target="../media/image16.jpg"/><Relationship Id="rId10" Type="http://schemas.openxmlformats.org/officeDocument/2006/relationships/image" Target="../media/image21.jpg"/><Relationship Id="rId4" Type="http://schemas.openxmlformats.org/officeDocument/2006/relationships/image" Target="../media/image15.jpg"/><Relationship Id="rId9" Type="http://schemas.openxmlformats.org/officeDocument/2006/relationships/image" Target="../media/image20.jpg"/></Relationships>
</file>

<file path=ppt/slides/_rels/slide6.xml.rels><?xml version="1.0" encoding="UTF-8" standalone="yes"?>
<Relationships xmlns="http://schemas.openxmlformats.org/package/2006/relationships"><Relationship Id="rId8" Type="http://schemas.openxmlformats.org/officeDocument/2006/relationships/image" Target="../media/image29.jpg"/><Relationship Id="rId13" Type="http://schemas.openxmlformats.org/officeDocument/2006/relationships/image" Target="../media/image34.jpg"/><Relationship Id="rId18" Type="http://schemas.openxmlformats.org/officeDocument/2006/relationships/image" Target="../media/image39.jpg"/><Relationship Id="rId3" Type="http://schemas.openxmlformats.org/officeDocument/2006/relationships/image" Target="../media/image4.jpg"/><Relationship Id="rId7" Type="http://schemas.openxmlformats.org/officeDocument/2006/relationships/image" Target="../media/image28.jpg"/><Relationship Id="rId12" Type="http://schemas.openxmlformats.org/officeDocument/2006/relationships/image" Target="../media/image33.jpg"/><Relationship Id="rId17" Type="http://schemas.openxmlformats.org/officeDocument/2006/relationships/image" Target="../media/image38.jpg"/><Relationship Id="rId2" Type="http://schemas.openxmlformats.org/officeDocument/2006/relationships/notesSlide" Target="../notesSlides/notesSlide6.xml"/><Relationship Id="rId16" Type="http://schemas.openxmlformats.org/officeDocument/2006/relationships/image" Target="../media/image37.jpg"/><Relationship Id="rId20" Type="http://schemas.openxmlformats.org/officeDocument/2006/relationships/image" Target="../media/image41.jpg"/><Relationship Id="rId1" Type="http://schemas.openxmlformats.org/officeDocument/2006/relationships/slideLayout" Target="../slideLayouts/slideLayout1.xml"/><Relationship Id="rId6" Type="http://schemas.openxmlformats.org/officeDocument/2006/relationships/image" Target="../media/image27.jpg"/><Relationship Id="rId11" Type="http://schemas.openxmlformats.org/officeDocument/2006/relationships/image" Target="../media/image32.jpg"/><Relationship Id="rId5" Type="http://schemas.openxmlformats.org/officeDocument/2006/relationships/image" Target="../media/image26.jpg"/><Relationship Id="rId15" Type="http://schemas.openxmlformats.org/officeDocument/2006/relationships/image" Target="../media/image36.jpg"/><Relationship Id="rId10" Type="http://schemas.openxmlformats.org/officeDocument/2006/relationships/image" Target="../media/image31.jpg"/><Relationship Id="rId19" Type="http://schemas.openxmlformats.org/officeDocument/2006/relationships/image" Target="../media/image40.jpg"/><Relationship Id="rId4" Type="http://schemas.openxmlformats.org/officeDocument/2006/relationships/image" Target="../media/image25.jpg"/><Relationship Id="rId9" Type="http://schemas.openxmlformats.org/officeDocument/2006/relationships/image" Target="../media/image30.jpg"/><Relationship Id="rId14" Type="http://schemas.openxmlformats.org/officeDocument/2006/relationships/image" Target="../media/image35.jpg"/></Relationships>
</file>

<file path=ppt/slides/_rels/slide7.xml.rels><?xml version="1.0" encoding="UTF-8" standalone="yes"?>
<Relationships xmlns="http://schemas.openxmlformats.org/package/2006/relationships"><Relationship Id="rId8" Type="http://schemas.openxmlformats.org/officeDocument/2006/relationships/image" Target="../media/image46.jpg"/><Relationship Id="rId13" Type="http://schemas.openxmlformats.org/officeDocument/2006/relationships/image" Target="../media/image51.png"/><Relationship Id="rId18" Type="http://schemas.openxmlformats.org/officeDocument/2006/relationships/image" Target="../media/image56.jpg"/><Relationship Id="rId3" Type="http://schemas.openxmlformats.org/officeDocument/2006/relationships/image" Target="../media/image4.jpg"/><Relationship Id="rId21" Type="http://schemas.openxmlformats.org/officeDocument/2006/relationships/image" Target="../media/image59.jpg"/><Relationship Id="rId7" Type="http://schemas.openxmlformats.org/officeDocument/2006/relationships/image" Target="../media/image45.jpg"/><Relationship Id="rId12" Type="http://schemas.openxmlformats.org/officeDocument/2006/relationships/image" Target="../media/image50.jpg"/><Relationship Id="rId17" Type="http://schemas.openxmlformats.org/officeDocument/2006/relationships/image" Target="../media/image55.jpg"/><Relationship Id="rId2" Type="http://schemas.openxmlformats.org/officeDocument/2006/relationships/notesSlide" Target="../notesSlides/notesSlide7.xml"/><Relationship Id="rId16" Type="http://schemas.openxmlformats.org/officeDocument/2006/relationships/image" Target="../media/image54.jpg"/><Relationship Id="rId20" Type="http://schemas.openxmlformats.org/officeDocument/2006/relationships/image" Target="../media/image58.jpg"/><Relationship Id="rId1" Type="http://schemas.openxmlformats.org/officeDocument/2006/relationships/slideLayout" Target="../slideLayouts/slideLayout1.xml"/><Relationship Id="rId6" Type="http://schemas.openxmlformats.org/officeDocument/2006/relationships/image" Target="../media/image44.jpg"/><Relationship Id="rId11" Type="http://schemas.openxmlformats.org/officeDocument/2006/relationships/image" Target="../media/image49.jpg"/><Relationship Id="rId5" Type="http://schemas.openxmlformats.org/officeDocument/2006/relationships/image" Target="../media/image43.jpg"/><Relationship Id="rId15" Type="http://schemas.openxmlformats.org/officeDocument/2006/relationships/image" Target="../media/image53.jpg"/><Relationship Id="rId10" Type="http://schemas.openxmlformats.org/officeDocument/2006/relationships/image" Target="../media/image48.png"/><Relationship Id="rId19" Type="http://schemas.openxmlformats.org/officeDocument/2006/relationships/image" Target="../media/image57.jpg"/><Relationship Id="rId4" Type="http://schemas.openxmlformats.org/officeDocument/2006/relationships/image" Target="../media/image42.jpg"/><Relationship Id="rId9" Type="http://schemas.openxmlformats.org/officeDocument/2006/relationships/image" Target="../media/image47.jpg"/><Relationship Id="rId14" Type="http://schemas.openxmlformats.org/officeDocument/2006/relationships/image" Target="../media/image52.jpg"/></Relationships>
</file>

<file path=ppt/slides/_rels/slide8.xml.rels><?xml version="1.0" encoding="UTF-8" standalone="yes"?>
<Relationships xmlns="http://schemas.openxmlformats.org/package/2006/relationships"><Relationship Id="rId13" Type="http://schemas.openxmlformats.org/officeDocument/2006/relationships/image" Target="../media/image70.png"/><Relationship Id="rId18" Type="http://schemas.openxmlformats.org/officeDocument/2006/relationships/image" Target="../media/image75.png"/><Relationship Id="rId26" Type="http://schemas.openxmlformats.org/officeDocument/2006/relationships/image" Target="../media/image83.png"/><Relationship Id="rId39" Type="http://schemas.openxmlformats.org/officeDocument/2006/relationships/image" Target="../media/image96.png"/><Relationship Id="rId21" Type="http://schemas.openxmlformats.org/officeDocument/2006/relationships/image" Target="../media/image78.png"/><Relationship Id="rId34" Type="http://schemas.openxmlformats.org/officeDocument/2006/relationships/image" Target="../media/image91.png"/><Relationship Id="rId7" Type="http://schemas.openxmlformats.org/officeDocument/2006/relationships/image" Target="../media/image64.png"/><Relationship Id="rId12" Type="http://schemas.openxmlformats.org/officeDocument/2006/relationships/image" Target="../media/image69.png"/><Relationship Id="rId17" Type="http://schemas.openxmlformats.org/officeDocument/2006/relationships/image" Target="../media/image74.png"/><Relationship Id="rId25" Type="http://schemas.openxmlformats.org/officeDocument/2006/relationships/image" Target="../media/image82.png"/><Relationship Id="rId33" Type="http://schemas.openxmlformats.org/officeDocument/2006/relationships/image" Target="../media/image90.png"/><Relationship Id="rId38" Type="http://schemas.openxmlformats.org/officeDocument/2006/relationships/image" Target="../media/image95.png"/><Relationship Id="rId2" Type="http://schemas.openxmlformats.org/officeDocument/2006/relationships/notesSlide" Target="../notesSlides/notesSlide8.xml"/><Relationship Id="rId16" Type="http://schemas.openxmlformats.org/officeDocument/2006/relationships/image" Target="../media/image73.png"/><Relationship Id="rId20" Type="http://schemas.openxmlformats.org/officeDocument/2006/relationships/image" Target="../media/image77.png"/><Relationship Id="rId29" Type="http://schemas.openxmlformats.org/officeDocument/2006/relationships/image" Target="../media/image86.png"/><Relationship Id="rId1" Type="http://schemas.openxmlformats.org/officeDocument/2006/relationships/slideLayout" Target="../slideLayouts/slideLayout13.xml"/><Relationship Id="rId6" Type="http://schemas.openxmlformats.org/officeDocument/2006/relationships/image" Target="../media/image63.png"/><Relationship Id="rId11" Type="http://schemas.openxmlformats.org/officeDocument/2006/relationships/image" Target="../media/image68.png"/><Relationship Id="rId24" Type="http://schemas.openxmlformats.org/officeDocument/2006/relationships/image" Target="../media/image81.png"/><Relationship Id="rId32" Type="http://schemas.openxmlformats.org/officeDocument/2006/relationships/image" Target="../media/image89.png"/><Relationship Id="rId37" Type="http://schemas.openxmlformats.org/officeDocument/2006/relationships/image" Target="../media/image94.png"/><Relationship Id="rId5" Type="http://schemas.openxmlformats.org/officeDocument/2006/relationships/image" Target="../media/image62.png"/><Relationship Id="rId15" Type="http://schemas.openxmlformats.org/officeDocument/2006/relationships/image" Target="../media/image72.png"/><Relationship Id="rId23" Type="http://schemas.openxmlformats.org/officeDocument/2006/relationships/image" Target="../media/image80.png"/><Relationship Id="rId28" Type="http://schemas.openxmlformats.org/officeDocument/2006/relationships/image" Target="../media/image85.png"/><Relationship Id="rId36" Type="http://schemas.openxmlformats.org/officeDocument/2006/relationships/image" Target="../media/image93.png"/><Relationship Id="rId10" Type="http://schemas.openxmlformats.org/officeDocument/2006/relationships/image" Target="../media/image67.png"/><Relationship Id="rId19" Type="http://schemas.openxmlformats.org/officeDocument/2006/relationships/image" Target="../media/image76.png"/><Relationship Id="rId31" Type="http://schemas.openxmlformats.org/officeDocument/2006/relationships/image" Target="../media/image88.png"/><Relationship Id="rId4" Type="http://schemas.openxmlformats.org/officeDocument/2006/relationships/image" Target="../media/image61.png"/><Relationship Id="rId9" Type="http://schemas.openxmlformats.org/officeDocument/2006/relationships/image" Target="../media/image66.png"/><Relationship Id="rId14" Type="http://schemas.openxmlformats.org/officeDocument/2006/relationships/image" Target="../media/image71.png"/><Relationship Id="rId22" Type="http://schemas.openxmlformats.org/officeDocument/2006/relationships/image" Target="../media/image79.png"/><Relationship Id="rId27" Type="http://schemas.openxmlformats.org/officeDocument/2006/relationships/image" Target="../media/image84.png"/><Relationship Id="rId30" Type="http://schemas.openxmlformats.org/officeDocument/2006/relationships/image" Target="../media/image87.png"/><Relationship Id="rId35" Type="http://schemas.openxmlformats.org/officeDocument/2006/relationships/image" Target="../media/image92.png"/><Relationship Id="rId8" Type="http://schemas.openxmlformats.org/officeDocument/2006/relationships/image" Target="../media/image65.png"/><Relationship Id="rId3" Type="http://schemas.openxmlformats.org/officeDocument/2006/relationships/image" Target="../media/image60.jpeg"/></Relationships>
</file>

<file path=ppt/slides/_rels/slide9.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16.xml"/><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106.png"/></Relationships>
</file>

<file path=ppt/slides/_rels/slide18.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18.xml"/><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110.jpg"/><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22.xml"/><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23.xml"/><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srcRect t="27" b="27"/>
          <a:stretch>
            <a:fillRect/>
          </a:stretch>
        </a:blipFill>
        <a:effectLst/>
      </p:bgPr>
    </p:bg>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BB39F23A-4DF4-4DD6-9656-DBCF7991D137}"/>
              </a:ext>
            </a:extLst>
          </p:cNvPr>
          <p:cNvSpPr txBox="1">
            <a:spLocks noGrp="1"/>
          </p:cNvSpPr>
          <p:nvPr/>
        </p:nvSpPr>
        <p:spPr>
          <a:xfrm>
            <a:off x="457200" y="361950"/>
            <a:ext cx="5715000" cy="647700"/>
          </a:xfrm>
          <a:prstGeom prst="rect">
            <a:avLst/>
          </a:prstGeom>
          <a:noFill/>
          <a:ln w="0">
            <a:noFill/>
          </a:ln>
        </p:spPr>
        <p:txBody>
          <a:bodyPr wrap="square" lIns="0" tIns="0" rIns="0" bIns="0" anchor="t">
            <a:noAutofit/>
          </a:bodyPr>
          <a:lstStyle/>
          <a:p>
            <a:pPr marL="0" marR="0" lvl="0" indent="0" algn="l" defTabSz="914400" rtl="0" eaLnBrk="1" fontAlgn="auto" latinLnBrk="0" hangingPunct="1">
              <a:lnSpc>
                <a:spcPct val="112000"/>
              </a:lnSpc>
              <a:spcBef>
                <a:spcPts val="0"/>
              </a:spcBef>
              <a:spcAft>
                <a:spcPts val="0"/>
              </a:spcAft>
              <a:buClrTx/>
              <a:buSzTx/>
              <a:buFontTx/>
              <a:buNone/>
              <a:tabLst/>
              <a:defRPr sz="4050" b="1">
                <a:solidFill>
                  <a:srgbClr val="FFFFFF"/>
                </a:solidFill>
                <a:latin typeface="Arial"/>
                <a:ea typeface="Arial"/>
                <a:cs typeface="Arial"/>
              </a:defRPr>
            </a:pPr>
            <a:r>
              <a:rPr kumimoji="0" sz="4050" b="1" i="0" u="none" strike="noStrike" kern="1200" cap="none" spc="0" normalizeH="0" baseline="0" noProof="0">
                <a:ln>
                  <a:noFill/>
                </a:ln>
                <a:solidFill>
                  <a:srgbClr val="FFFFFF"/>
                </a:solidFill>
                <a:effectLst/>
                <a:uLnTx/>
                <a:uFillTx/>
                <a:latin typeface="Arial"/>
                <a:ea typeface="Arial"/>
                <a:cs typeface="Arial"/>
              </a:rPr>
              <a:t>UAE Digital City</a:t>
            </a:r>
          </a:p>
        </p:txBody>
      </p:sp>
      <p:sp>
        <p:nvSpPr>
          <p:cNvPr id="3" name="Project name">
            <a:extLst>
              <a:ext uri="{FF2B5EF4-FFF2-40B4-BE49-F238E27FC236}">
                <a16:creationId xmlns:a16="http://schemas.microsoft.com/office/drawing/2014/main" id="{B26E68F7-1C11-4A04-A570-47D34523D018}"/>
              </a:ext>
            </a:extLst>
          </p:cNvPr>
          <p:cNvSpPr txBox="1">
            <a:spLocks noGrp="1"/>
          </p:cNvSpPr>
          <p:nvPr/>
        </p:nvSpPr>
        <p:spPr>
          <a:xfrm>
            <a:off x="476250" y="1076325"/>
            <a:ext cx="5429250" cy="381000"/>
          </a:xfrm>
          <a:prstGeom prst="rect">
            <a:avLst/>
          </a:prstGeom>
          <a:noFill/>
          <a:ln w="0">
            <a:noFill/>
          </a:ln>
        </p:spPr>
        <p:txBody>
          <a:bodyPr wrap="square" lIns="0" tIns="0" rIns="0" bIns="0" anchor="t">
            <a:noAutofit/>
          </a:bodyPr>
          <a:lstStyle/>
          <a:p>
            <a:pPr marL="0" marR="0" lvl="0" indent="0" algn="l" defTabSz="914400" rtl="0" eaLnBrk="1" fontAlgn="auto" latinLnBrk="0" hangingPunct="1">
              <a:lnSpc>
                <a:spcPct val="112000"/>
              </a:lnSpc>
              <a:spcBef>
                <a:spcPts val="0"/>
              </a:spcBef>
              <a:spcAft>
                <a:spcPts val="0"/>
              </a:spcAft>
              <a:buClrTx/>
              <a:buSzTx/>
              <a:buFontTx/>
              <a:buNone/>
              <a:tabLst/>
              <a:defRPr sz="2100" b="0">
                <a:solidFill>
                  <a:srgbClr val="E7BF80"/>
                </a:solidFill>
                <a:latin typeface="Arial"/>
                <a:ea typeface="Arial"/>
                <a:cs typeface="Arial"/>
              </a:defRPr>
            </a:pPr>
            <a:r>
              <a:rPr kumimoji="0" sz="2100" b="0" i="0" u="none" strike="noStrike" kern="1200" cap="none" spc="0" normalizeH="0" baseline="0" noProof="0">
                <a:ln>
                  <a:noFill/>
                </a:ln>
                <a:solidFill>
                  <a:srgbClr val="E7BF80"/>
                </a:solidFill>
                <a:effectLst/>
                <a:uLnTx/>
                <a:uFillTx/>
                <a:latin typeface="Arial"/>
                <a:ea typeface="Arial"/>
                <a:cs typeface="Arial"/>
              </a:rPr>
              <a:t>Parallel World</a:t>
            </a:r>
          </a:p>
        </p:txBody>
      </p:sp>
      <p:sp>
        <p:nvSpPr>
          <p:cNvPr id="4" name="Existing assets heading">
            <a:extLst>
              <a:ext uri="{FF2B5EF4-FFF2-40B4-BE49-F238E27FC236}">
                <a16:creationId xmlns:a16="http://schemas.microsoft.com/office/drawing/2014/main" id="{B50CC085-89F9-431F-BAAD-5192BFE10E9D}"/>
              </a:ext>
            </a:extLst>
          </p:cNvPr>
          <p:cNvSpPr txBox="1">
            <a:spLocks noGrp="1"/>
          </p:cNvSpPr>
          <p:nvPr/>
        </p:nvSpPr>
        <p:spPr>
          <a:xfrm>
            <a:off x="476250" y="1633537"/>
            <a:ext cx="5334000" cy="323850"/>
          </a:xfrm>
          <a:prstGeom prst="rect">
            <a:avLst/>
          </a:prstGeom>
          <a:noFill/>
          <a:ln w="0">
            <a:noFill/>
          </a:ln>
        </p:spPr>
        <p:txBody>
          <a:bodyPr wrap="square" lIns="0" tIns="0" rIns="0" bIns="0" anchor="t">
            <a:noAutofit/>
          </a:bodyPr>
          <a:lstStyle/>
          <a:p>
            <a:pPr marL="0" marR="0" lvl="0" indent="0" algn="l" defTabSz="914400" rtl="0" eaLnBrk="1" fontAlgn="auto" latinLnBrk="0" hangingPunct="1">
              <a:lnSpc>
                <a:spcPct val="112000"/>
              </a:lnSpc>
              <a:spcBef>
                <a:spcPts val="0"/>
              </a:spcBef>
              <a:spcAft>
                <a:spcPts val="0"/>
              </a:spcAft>
              <a:buClrTx/>
              <a:buSzTx/>
              <a:buFontTx/>
              <a:buNone/>
              <a:tabLst/>
              <a:defRPr sz="1950" b="1">
                <a:solidFill>
                  <a:srgbClr val="91D9F2"/>
                </a:solidFill>
                <a:latin typeface="Arial"/>
                <a:ea typeface="Arial"/>
                <a:cs typeface="Arial"/>
              </a:defRPr>
            </a:pPr>
            <a:r>
              <a:rPr kumimoji="0" sz="1950" b="1" i="0" u="none" strike="noStrike" kern="1200" cap="none" spc="0" normalizeH="0" baseline="0" noProof="0" dirty="0">
                <a:ln>
                  <a:noFill/>
                </a:ln>
                <a:solidFill>
                  <a:srgbClr val="91D9F2"/>
                </a:solidFill>
                <a:effectLst/>
                <a:uLnTx/>
                <a:uFillTx/>
                <a:latin typeface="Arial"/>
                <a:ea typeface="Arial"/>
                <a:cs typeface="Arial"/>
              </a:rPr>
              <a:t>What We Have</a:t>
            </a:r>
          </a:p>
        </p:txBody>
      </p:sp>
      <p:sp>
        <p:nvSpPr>
          <p:cNvPr id="5" name="Existing game">
            <a:extLst>
              <a:ext uri="{FF2B5EF4-FFF2-40B4-BE49-F238E27FC236}">
                <a16:creationId xmlns:a16="http://schemas.microsoft.com/office/drawing/2014/main" id="{F688C74B-DE48-4EC9-B548-2F99C55C4D3F}"/>
              </a:ext>
            </a:extLst>
          </p:cNvPr>
          <p:cNvSpPr txBox="1">
            <a:spLocks noGrp="1"/>
          </p:cNvSpPr>
          <p:nvPr/>
        </p:nvSpPr>
        <p:spPr>
          <a:xfrm>
            <a:off x="457200" y="2133599"/>
            <a:ext cx="5467350" cy="719664"/>
          </a:xfrm>
          <a:prstGeom prst="rect">
            <a:avLst/>
          </a:prstGeom>
          <a:noFill/>
          <a:ln w="0">
            <a:noFill/>
          </a:ln>
        </p:spPr>
        <p:txBody>
          <a:bodyPr wrap="square" lIns="0" tIns="0" rIns="0" bIns="0" anchor="t">
            <a:noAutofit/>
          </a:bodyPr>
          <a:lstStyle/>
          <a:p>
            <a:pPr marL="285750" marR="0" lvl="0" indent="-285750" algn="l" defTabSz="914400" rtl="0" eaLnBrk="1" fontAlgn="auto" latinLnBrk="0" hangingPunct="1">
              <a:lnSpc>
                <a:spcPct val="112000"/>
              </a:lnSpc>
              <a:spcBef>
                <a:spcPts val="0"/>
              </a:spcBef>
              <a:spcAft>
                <a:spcPts val="0"/>
              </a:spcAft>
              <a:buClrTx/>
              <a:buSzTx/>
              <a:buFont typeface="Arial" panose="020B0604020202020204" pitchFamily="34" charset="0"/>
              <a:buChar char="•"/>
              <a:tabLst/>
              <a:defRPr sz="1725" b="0">
                <a:solidFill>
                  <a:srgbClr val="E8EFF5"/>
                </a:solidFill>
                <a:latin typeface="Arial"/>
                <a:ea typeface="Arial"/>
                <a:cs typeface="Arial"/>
              </a:defRPr>
            </a:pPr>
            <a:r>
              <a:rPr kumimoji="0" sz="1725" b="0" i="0" u="none" strike="noStrike" kern="1200" cap="none" spc="0" normalizeH="0" baseline="0" noProof="0" dirty="0">
                <a:ln>
                  <a:noFill/>
                </a:ln>
                <a:solidFill>
                  <a:srgbClr val="E8EFF5"/>
                </a:solidFill>
                <a:effectLst/>
                <a:uLnTx/>
                <a:uFillTx/>
                <a:latin typeface="Arial"/>
                <a:ea typeface="Arial"/>
                <a:cs typeface="Arial"/>
              </a:rPr>
              <a:t>An MMO Monopoly-style game featuring Abu Dhabi and Dubai, with scope to add major cities worldwide.</a:t>
            </a:r>
          </a:p>
        </p:txBody>
      </p:sp>
      <p:sp>
        <p:nvSpPr>
          <p:cNvPr id="6" name="Ecosystem">
            <a:extLst>
              <a:ext uri="{FF2B5EF4-FFF2-40B4-BE49-F238E27FC236}">
                <a16:creationId xmlns:a16="http://schemas.microsoft.com/office/drawing/2014/main" id="{3954B418-49E5-4DC7-B661-933F7C0D9B59}"/>
              </a:ext>
            </a:extLst>
          </p:cNvPr>
          <p:cNvSpPr txBox="1">
            <a:spLocks noGrp="1"/>
          </p:cNvSpPr>
          <p:nvPr/>
        </p:nvSpPr>
        <p:spPr>
          <a:xfrm>
            <a:off x="438150" y="2877409"/>
            <a:ext cx="5467350" cy="628650"/>
          </a:xfrm>
          <a:prstGeom prst="rect">
            <a:avLst/>
          </a:prstGeom>
          <a:noFill/>
          <a:ln w="0">
            <a:noFill/>
          </a:ln>
        </p:spPr>
        <p:txBody>
          <a:bodyPr wrap="square" lIns="0" tIns="0" rIns="0" bIns="0" anchor="t">
            <a:noAutofit/>
          </a:bodyPr>
          <a:lstStyle/>
          <a:p>
            <a:pPr marL="285750" marR="0" lvl="0" indent="-285750" algn="l" defTabSz="914400" rtl="0" eaLnBrk="1" fontAlgn="auto" latinLnBrk="0" hangingPunct="1">
              <a:lnSpc>
                <a:spcPct val="112000"/>
              </a:lnSpc>
              <a:spcBef>
                <a:spcPts val="0"/>
              </a:spcBef>
              <a:spcAft>
                <a:spcPts val="0"/>
              </a:spcAft>
              <a:buClrTx/>
              <a:buSzTx/>
              <a:buFont typeface="Arial" panose="020B0604020202020204" pitchFamily="34" charset="0"/>
              <a:buChar char="•"/>
              <a:tabLst/>
              <a:defRPr sz="1725" b="0">
                <a:solidFill>
                  <a:srgbClr val="E8EFF5"/>
                </a:solidFill>
                <a:latin typeface="Arial"/>
                <a:ea typeface="Arial"/>
                <a:cs typeface="Arial"/>
              </a:defRPr>
            </a:pPr>
            <a:r>
              <a:rPr kumimoji="0" sz="1725" b="0" i="0" u="none" strike="noStrike" kern="1200" cap="none" spc="0" normalizeH="0" baseline="0" noProof="0" dirty="0">
                <a:ln>
                  <a:noFill/>
                </a:ln>
                <a:solidFill>
                  <a:srgbClr val="E8EFF5"/>
                </a:solidFill>
                <a:effectLst/>
                <a:uLnTx/>
                <a:uFillTx/>
                <a:latin typeface="Arial"/>
                <a:ea typeface="Arial"/>
                <a:cs typeface="Arial"/>
              </a:rPr>
              <a:t>A gaming ecosystem that can expand into consumer spending and real estate.</a:t>
            </a:r>
            <a:r>
              <a:rPr kumimoji="0" lang="en-US" sz="1725" b="0" i="0" u="none" strike="noStrike" kern="1200" cap="none" spc="0" normalizeH="0" baseline="0" noProof="0" dirty="0">
                <a:ln>
                  <a:noFill/>
                </a:ln>
                <a:solidFill>
                  <a:srgbClr val="E8EFF5"/>
                </a:solidFill>
                <a:effectLst/>
                <a:uLnTx/>
                <a:uFillTx/>
                <a:latin typeface="Arial"/>
                <a:ea typeface="Arial"/>
                <a:cs typeface="Arial"/>
              </a:rPr>
              <a:t> Plus, 10M operation fund. </a:t>
            </a:r>
            <a:endParaRPr kumimoji="0" sz="1725" b="0" i="0" u="none" strike="noStrike" kern="1200" cap="none" spc="0" normalizeH="0" baseline="0" noProof="0" dirty="0">
              <a:ln>
                <a:noFill/>
              </a:ln>
              <a:solidFill>
                <a:srgbClr val="E8EFF5"/>
              </a:solidFill>
              <a:effectLst/>
              <a:uLnTx/>
              <a:uFillTx/>
              <a:latin typeface="Arial"/>
              <a:ea typeface="Arial"/>
              <a:cs typeface="Arial"/>
            </a:endParaRPr>
          </a:p>
        </p:txBody>
      </p:sp>
      <p:sp>
        <p:nvSpPr>
          <p:cNvPr id="7" name="Opportunity heading">
            <a:extLst>
              <a:ext uri="{FF2B5EF4-FFF2-40B4-BE49-F238E27FC236}">
                <a16:creationId xmlns:a16="http://schemas.microsoft.com/office/drawing/2014/main" id="{C5C14A6A-74A7-4AAA-B2D4-F6D48F6C7251}"/>
              </a:ext>
            </a:extLst>
          </p:cNvPr>
          <p:cNvSpPr txBox="1">
            <a:spLocks noGrp="1"/>
          </p:cNvSpPr>
          <p:nvPr/>
        </p:nvSpPr>
        <p:spPr>
          <a:xfrm>
            <a:off x="457200" y="3707107"/>
            <a:ext cx="5334000" cy="323850"/>
          </a:xfrm>
          <a:prstGeom prst="rect">
            <a:avLst/>
          </a:prstGeom>
          <a:noFill/>
          <a:ln w="0">
            <a:noFill/>
          </a:ln>
        </p:spPr>
        <p:txBody>
          <a:bodyPr wrap="square" lIns="0" tIns="0" rIns="0" bIns="0" anchor="t">
            <a:noAutofit/>
          </a:bodyPr>
          <a:lstStyle/>
          <a:p>
            <a:pPr marL="0" marR="0" lvl="0" indent="0" algn="l" defTabSz="914400" rtl="0" eaLnBrk="1" fontAlgn="auto" latinLnBrk="0" hangingPunct="1">
              <a:lnSpc>
                <a:spcPct val="112000"/>
              </a:lnSpc>
              <a:spcBef>
                <a:spcPts val="0"/>
              </a:spcBef>
              <a:spcAft>
                <a:spcPts val="0"/>
              </a:spcAft>
              <a:buClrTx/>
              <a:buSzTx/>
              <a:buFontTx/>
              <a:buNone/>
              <a:tabLst/>
              <a:defRPr sz="1950" b="1">
                <a:solidFill>
                  <a:srgbClr val="91D9F2"/>
                </a:solidFill>
                <a:latin typeface="Arial"/>
                <a:ea typeface="Arial"/>
                <a:cs typeface="Arial"/>
              </a:defRPr>
            </a:pPr>
            <a:r>
              <a:rPr kumimoji="0" sz="1950" b="1" i="0" u="none" strike="noStrike" kern="1200" cap="none" spc="0" normalizeH="0" baseline="0" noProof="0" dirty="0">
                <a:ln>
                  <a:noFill/>
                </a:ln>
                <a:solidFill>
                  <a:srgbClr val="91D9F2"/>
                </a:solidFill>
                <a:effectLst/>
                <a:uLnTx/>
                <a:uFillTx/>
                <a:latin typeface="Arial"/>
                <a:ea typeface="Arial"/>
                <a:cs typeface="Arial"/>
              </a:rPr>
              <a:t>What We Can Do</a:t>
            </a:r>
          </a:p>
        </p:txBody>
      </p:sp>
      <p:sp>
        <p:nvSpPr>
          <p:cNvPr id="8" name="Opportunity">
            <a:extLst>
              <a:ext uri="{FF2B5EF4-FFF2-40B4-BE49-F238E27FC236}">
                <a16:creationId xmlns:a16="http://schemas.microsoft.com/office/drawing/2014/main" id="{B6EDAA00-F2EF-48DB-8591-4433D3FF843E}"/>
              </a:ext>
            </a:extLst>
          </p:cNvPr>
          <p:cNvSpPr txBox="1">
            <a:spLocks noGrp="1"/>
          </p:cNvSpPr>
          <p:nvPr/>
        </p:nvSpPr>
        <p:spPr>
          <a:xfrm>
            <a:off x="438150" y="4154782"/>
            <a:ext cx="5467350" cy="926141"/>
          </a:xfrm>
          <a:prstGeom prst="rect">
            <a:avLst/>
          </a:prstGeom>
          <a:noFill/>
          <a:ln w="0">
            <a:noFill/>
          </a:ln>
        </p:spPr>
        <p:txBody>
          <a:bodyPr wrap="square" lIns="0" tIns="0" rIns="0" bIns="0" anchor="t">
            <a:noAutofit/>
          </a:bodyPr>
          <a:lstStyle/>
          <a:p>
            <a:pPr marL="285750" marR="0" lvl="0" indent="-285750" algn="l" defTabSz="914400" rtl="0" eaLnBrk="1" fontAlgn="auto" latinLnBrk="0" hangingPunct="1">
              <a:lnSpc>
                <a:spcPct val="112000"/>
              </a:lnSpc>
              <a:spcBef>
                <a:spcPts val="0"/>
              </a:spcBef>
              <a:spcAft>
                <a:spcPts val="0"/>
              </a:spcAft>
              <a:buClrTx/>
              <a:buSzTx/>
              <a:buFont typeface="Arial" panose="020B0604020202020204" pitchFamily="34" charset="0"/>
              <a:buChar char="•"/>
              <a:tabLst/>
              <a:defRPr sz="1725" b="0">
                <a:solidFill>
                  <a:srgbClr val="E8EFF5"/>
                </a:solidFill>
                <a:latin typeface="Arial"/>
                <a:ea typeface="Arial"/>
                <a:cs typeface="Arial"/>
              </a:defRPr>
            </a:pPr>
            <a:r>
              <a:rPr kumimoji="0" lang="en-US" sz="1725" b="0" i="0" u="none" strike="noStrike" kern="1200" cap="none" spc="0" normalizeH="0" baseline="0" noProof="0" dirty="0">
                <a:ln>
                  <a:noFill/>
                </a:ln>
                <a:solidFill>
                  <a:srgbClr val="E8EFF5"/>
                </a:solidFill>
                <a:effectLst/>
                <a:uLnTx/>
                <a:uFillTx/>
                <a:latin typeface="Arial"/>
                <a:ea typeface="Arial"/>
                <a:cs typeface="Arial"/>
              </a:rPr>
              <a:t>Make Abu Dhabi a hub of global games </a:t>
            </a:r>
            <a:r>
              <a:rPr kumimoji="0" lang="en-US" altLang="zh-CN" sz="1725" b="0" i="0" u="none" strike="noStrike" kern="1200" cap="none" spc="0" normalizeH="0" baseline="0" noProof="0" dirty="0">
                <a:ln>
                  <a:noFill/>
                </a:ln>
                <a:solidFill>
                  <a:srgbClr val="E8EFF5"/>
                </a:solidFill>
                <a:effectLst/>
                <a:uLnTx/>
                <a:uFillTx/>
                <a:latin typeface="Arial"/>
                <a:ea typeface="Arial"/>
                <a:cs typeface="Arial"/>
              </a:rPr>
              <a:t>as well as </a:t>
            </a:r>
            <a:r>
              <a:rPr kumimoji="0" lang="en-US" sz="1725" b="0" i="0" u="none" strike="noStrike" kern="1200" cap="none" spc="0" normalizeH="0" baseline="0" noProof="0" dirty="0">
                <a:ln>
                  <a:noFill/>
                </a:ln>
                <a:solidFill>
                  <a:srgbClr val="E8EFF5"/>
                </a:solidFill>
                <a:effectLst/>
                <a:uLnTx/>
                <a:uFillTx/>
                <a:latin typeface="Arial"/>
                <a:ea typeface="Arial"/>
                <a:cs typeface="Arial"/>
              </a:rPr>
              <a:t>business</a:t>
            </a:r>
            <a:r>
              <a:rPr kumimoji="0" sz="1725" b="0" i="0" u="none" strike="noStrike" kern="1200" cap="none" spc="0" normalizeH="0" baseline="0" noProof="0" dirty="0">
                <a:ln>
                  <a:noFill/>
                </a:ln>
                <a:solidFill>
                  <a:srgbClr val="E8EFF5"/>
                </a:solidFill>
                <a:effectLst/>
                <a:uLnTx/>
                <a:uFillTx/>
                <a:latin typeface="Arial"/>
                <a:ea typeface="Arial"/>
                <a:cs typeface="Arial"/>
              </a:rPr>
              <a:t> wealth distributor</a:t>
            </a:r>
            <a:r>
              <a:rPr kumimoji="0" lang="en-US" sz="1725" b="0" i="0" u="none" strike="noStrike" kern="1200" cap="none" spc="0" normalizeH="0" baseline="0" noProof="0" dirty="0">
                <a:ln>
                  <a:noFill/>
                </a:ln>
                <a:solidFill>
                  <a:srgbClr val="E8EFF5"/>
                </a:solidFill>
                <a:effectLst/>
                <a:uLnTx/>
                <a:uFillTx/>
                <a:latin typeface="Arial"/>
                <a:ea typeface="Arial"/>
                <a:cs typeface="Arial"/>
              </a:rPr>
              <a:t> for gamers</a:t>
            </a:r>
            <a:r>
              <a:rPr kumimoji="0" sz="1725" b="0" i="0" u="none" strike="noStrike" kern="1200" cap="none" spc="0" normalizeH="0" baseline="0" noProof="0" dirty="0">
                <a:ln>
                  <a:noFill/>
                </a:ln>
                <a:solidFill>
                  <a:srgbClr val="E8EFF5"/>
                </a:solidFill>
                <a:effectLst/>
                <a:uLnTx/>
                <a:uFillTx/>
                <a:latin typeface="Arial"/>
                <a:ea typeface="Arial"/>
                <a:cs typeface="Arial"/>
              </a:rPr>
              <a:t>, </a:t>
            </a:r>
            <a:r>
              <a:rPr kumimoji="0" lang="en-US" altLang="zh-CN" sz="1725" b="0" i="0" u="none" strike="noStrike" kern="1200" cap="none" spc="0" normalizeH="0" baseline="0" noProof="0" dirty="0">
                <a:ln>
                  <a:noFill/>
                </a:ln>
                <a:solidFill>
                  <a:srgbClr val="E8EFF5"/>
                </a:solidFill>
                <a:effectLst/>
                <a:uLnTx/>
                <a:uFillTx/>
                <a:latin typeface="Arial"/>
                <a:ea typeface="Arial"/>
                <a:cs typeface="Arial"/>
              </a:rPr>
              <a:t>similar to</a:t>
            </a:r>
            <a:r>
              <a:rPr kumimoji="0" sz="1725" b="0" i="0" u="none" strike="noStrike" kern="1200" cap="none" spc="0" normalizeH="0" baseline="0" noProof="0" dirty="0">
                <a:ln>
                  <a:noFill/>
                </a:ln>
                <a:solidFill>
                  <a:srgbClr val="E8EFF5"/>
                </a:solidFill>
                <a:effectLst/>
                <a:uLnTx/>
                <a:uFillTx/>
                <a:latin typeface="Arial"/>
                <a:ea typeface="Arial"/>
                <a:cs typeface="Arial"/>
              </a:rPr>
              <a:t> YouTube</a:t>
            </a:r>
            <a:r>
              <a:rPr kumimoji="0" lang="en-US" sz="1725" b="0" i="0" u="none" strike="noStrike" kern="1200" cap="none" spc="0" normalizeH="0" baseline="0" noProof="0" dirty="0">
                <a:ln>
                  <a:noFill/>
                </a:ln>
                <a:solidFill>
                  <a:srgbClr val="E8EFF5"/>
                </a:solidFill>
                <a:effectLst/>
                <a:uLnTx/>
                <a:uFillTx/>
                <a:latin typeface="Arial"/>
                <a:ea typeface="Arial"/>
                <a:cs typeface="Arial"/>
              </a:rPr>
              <a:t> in the content industry for influencers</a:t>
            </a:r>
            <a:r>
              <a:rPr kumimoji="0" sz="1725" b="0" i="0" u="none" strike="noStrike" kern="1200" cap="none" spc="0" normalizeH="0" baseline="0" noProof="0" dirty="0">
                <a:ln>
                  <a:noFill/>
                </a:ln>
                <a:solidFill>
                  <a:srgbClr val="E8EFF5"/>
                </a:solidFill>
                <a:effectLst/>
                <a:uLnTx/>
                <a:uFillTx/>
                <a:latin typeface="Arial"/>
                <a:ea typeface="Arial"/>
                <a:cs typeface="Arial"/>
              </a:rPr>
              <a:t>.</a:t>
            </a:r>
            <a:endParaRPr kumimoji="0" lang="en-US" sz="1725" b="0" i="0" u="none" strike="noStrike" kern="1200" cap="none" spc="0" normalizeH="0" baseline="0" noProof="0" dirty="0">
              <a:ln>
                <a:noFill/>
              </a:ln>
              <a:solidFill>
                <a:srgbClr val="E8EFF5"/>
              </a:solidFill>
              <a:effectLst/>
              <a:uLnTx/>
              <a:uFillTx/>
              <a:latin typeface="Arial"/>
              <a:ea typeface="Arial"/>
              <a:cs typeface="Arial"/>
            </a:endParaRPr>
          </a:p>
          <a:p>
            <a:pPr marL="285750" marR="0" lvl="0" indent="-285750" algn="l" defTabSz="914400" rtl="0" eaLnBrk="1" fontAlgn="auto" latinLnBrk="0" hangingPunct="1">
              <a:lnSpc>
                <a:spcPct val="112000"/>
              </a:lnSpc>
              <a:spcBef>
                <a:spcPts val="0"/>
              </a:spcBef>
              <a:spcAft>
                <a:spcPts val="0"/>
              </a:spcAft>
              <a:buClrTx/>
              <a:buSzTx/>
              <a:buFont typeface="Arial" panose="020B0604020202020204" pitchFamily="34" charset="0"/>
              <a:buChar char="•"/>
              <a:tabLst/>
              <a:defRPr sz="1725" b="0">
                <a:solidFill>
                  <a:srgbClr val="E8EFF5"/>
                </a:solidFill>
                <a:latin typeface="Arial"/>
                <a:ea typeface="Arial"/>
                <a:cs typeface="Arial"/>
              </a:defRPr>
            </a:pPr>
            <a:endParaRPr kumimoji="0" sz="1725" b="0" i="0" u="none" strike="noStrike" kern="1200" cap="none" spc="0" normalizeH="0" baseline="0" noProof="0" dirty="0">
              <a:ln>
                <a:noFill/>
              </a:ln>
              <a:solidFill>
                <a:srgbClr val="E8EFF5"/>
              </a:solidFill>
              <a:effectLst/>
              <a:uLnTx/>
              <a:uFillTx/>
              <a:latin typeface="Arial"/>
              <a:ea typeface="Arial"/>
              <a:cs typeface="Arial"/>
            </a:endParaRPr>
          </a:p>
        </p:txBody>
      </p:sp>
      <p:sp>
        <p:nvSpPr>
          <p:cNvPr id="9" name="Request heading">
            <a:extLst>
              <a:ext uri="{FF2B5EF4-FFF2-40B4-BE49-F238E27FC236}">
                <a16:creationId xmlns:a16="http://schemas.microsoft.com/office/drawing/2014/main" id="{1199CD27-0D31-4423-92C2-DE6FDBBE2AB0}"/>
              </a:ext>
            </a:extLst>
          </p:cNvPr>
          <p:cNvSpPr txBox="1">
            <a:spLocks noGrp="1"/>
          </p:cNvSpPr>
          <p:nvPr/>
        </p:nvSpPr>
        <p:spPr>
          <a:xfrm>
            <a:off x="457200" y="5231274"/>
            <a:ext cx="5334000" cy="323850"/>
          </a:xfrm>
          <a:prstGeom prst="rect">
            <a:avLst/>
          </a:prstGeom>
          <a:noFill/>
          <a:ln w="0">
            <a:noFill/>
          </a:ln>
        </p:spPr>
        <p:txBody>
          <a:bodyPr wrap="square" lIns="0" tIns="0" rIns="0" bIns="0" anchor="t">
            <a:noAutofit/>
          </a:bodyPr>
          <a:lstStyle/>
          <a:p>
            <a:pPr marL="0" marR="0" lvl="0" indent="0" algn="l" defTabSz="914400" rtl="0" eaLnBrk="1" fontAlgn="auto" latinLnBrk="0" hangingPunct="1">
              <a:lnSpc>
                <a:spcPct val="112000"/>
              </a:lnSpc>
              <a:spcBef>
                <a:spcPts val="0"/>
              </a:spcBef>
              <a:spcAft>
                <a:spcPts val="0"/>
              </a:spcAft>
              <a:buClrTx/>
              <a:buSzTx/>
              <a:buFontTx/>
              <a:buNone/>
              <a:tabLst/>
              <a:defRPr sz="1950" b="1">
                <a:solidFill>
                  <a:srgbClr val="E7BF80"/>
                </a:solidFill>
                <a:latin typeface="Arial"/>
                <a:ea typeface="Arial"/>
                <a:cs typeface="Arial"/>
              </a:defRPr>
            </a:pPr>
            <a:r>
              <a:rPr kumimoji="0" sz="1950" b="1" i="0" u="none" strike="noStrike" kern="1200" cap="none" spc="0" normalizeH="0" baseline="0" noProof="0" dirty="0">
                <a:ln>
                  <a:noFill/>
                </a:ln>
                <a:solidFill>
                  <a:srgbClr val="E7BF80"/>
                </a:solidFill>
                <a:effectLst/>
                <a:uLnTx/>
                <a:uFillTx/>
                <a:latin typeface="Arial"/>
                <a:ea typeface="Arial"/>
                <a:cs typeface="Arial"/>
              </a:rPr>
              <a:t>What We Need</a:t>
            </a:r>
          </a:p>
        </p:txBody>
      </p:sp>
      <p:sp>
        <p:nvSpPr>
          <p:cNvPr id="10" name="Government requests">
            <a:extLst>
              <a:ext uri="{FF2B5EF4-FFF2-40B4-BE49-F238E27FC236}">
                <a16:creationId xmlns:a16="http://schemas.microsoft.com/office/drawing/2014/main" id="{2AB2EB30-AAE1-44D5-9A2D-A97691031822}"/>
              </a:ext>
            </a:extLst>
          </p:cNvPr>
          <p:cNvSpPr txBox="1">
            <a:spLocks noGrp="1"/>
          </p:cNvSpPr>
          <p:nvPr/>
        </p:nvSpPr>
        <p:spPr>
          <a:xfrm>
            <a:off x="476250" y="5705475"/>
            <a:ext cx="6604000" cy="876300"/>
          </a:xfrm>
          <a:prstGeom prst="rect">
            <a:avLst/>
          </a:prstGeom>
          <a:noFill/>
          <a:ln w="0">
            <a:noFill/>
          </a:ln>
        </p:spPr>
        <p:txBody>
          <a:bodyPr wrap="square" lIns="0" tIns="0" rIns="0" bIns="0" anchor="t">
            <a:noAutofit/>
          </a:bodyPr>
          <a:lstStyle/>
          <a:p>
            <a:pPr marL="285750" marR="0" lvl="0" indent="-285750" algn="l" defTabSz="914400" rtl="0" eaLnBrk="1" fontAlgn="auto" latinLnBrk="0" hangingPunct="1">
              <a:lnSpc>
                <a:spcPct val="112000"/>
              </a:lnSpc>
              <a:spcBef>
                <a:spcPts val="0"/>
              </a:spcBef>
              <a:spcAft>
                <a:spcPts val="0"/>
              </a:spcAft>
              <a:buClrTx/>
              <a:buSzTx/>
              <a:buFont typeface="Arial" panose="020B0604020202020204" pitchFamily="34" charset="0"/>
              <a:buChar char="•"/>
              <a:tabLst/>
              <a:defRPr sz="1650" b="0">
                <a:solidFill>
                  <a:srgbClr val="E8EFF5"/>
                </a:solidFill>
                <a:latin typeface="Arial"/>
                <a:ea typeface="Arial"/>
                <a:cs typeface="Arial"/>
              </a:defRPr>
            </a:pPr>
            <a:r>
              <a:rPr kumimoji="0" lang="en-US" sz="1650" b="0" i="0" u="none" strike="noStrike" kern="1200" cap="none" spc="0" normalizeH="0" baseline="0" noProof="0" dirty="0">
                <a:ln>
                  <a:noFill/>
                </a:ln>
                <a:solidFill>
                  <a:srgbClr val="E8EFF5"/>
                </a:solidFill>
                <a:effectLst/>
                <a:uLnTx/>
                <a:uFillTx/>
                <a:latin typeface="Arial"/>
                <a:ea typeface="Arial"/>
                <a:cs typeface="Arial"/>
              </a:rPr>
              <a:t>G</a:t>
            </a:r>
            <a:r>
              <a:rPr kumimoji="0" sz="1650" b="0" i="0" u="none" strike="noStrike" kern="1200" cap="none" spc="0" normalizeH="0" baseline="0" noProof="0" dirty="0">
                <a:ln>
                  <a:noFill/>
                </a:ln>
                <a:solidFill>
                  <a:srgbClr val="E8EFF5"/>
                </a:solidFill>
                <a:effectLst/>
                <a:uLnTx/>
                <a:uFillTx/>
                <a:latin typeface="Arial"/>
                <a:ea typeface="Arial"/>
                <a:cs typeface="Arial"/>
              </a:rPr>
              <a:t>overnment permission for this business model</a:t>
            </a:r>
            <a:r>
              <a:rPr kumimoji="0" lang="en-US" sz="1650" b="0" i="0" u="none" strike="noStrike" kern="1200" cap="none" spc="0" normalizeH="0" baseline="0" noProof="0" dirty="0">
                <a:ln>
                  <a:noFill/>
                </a:ln>
                <a:solidFill>
                  <a:srgbClr val="E8EFF5"/>
                </a:solidFill>
                <a:effectLst/>
                <a:uLnTx/>
                <a:uFillTx/>
                <a:latin typeface="Arial"/>
                <a:ea typeface="Arial"/>
                <a:cs typeface="Arial"/>
              </a:rPr>
              <a:t>;</a:t>
            </a:r>
          </a:p>
          <a:p>
            <a:pPr marL="285750" marR="0" lvl="0" indent="-285750" algn="l" defTabSz="914400" rtl="0" eaLnBrk="1" fontAlgn="auto" latinLnBrk="0" hangingPunct="1">
              <a:lnSpc>
                <a:spcPct val="112000"/>
              </a:lnSpc>
              <a:spcBef>
                <a:spcPts val="0"/>
              </a:spcBef>
              <a:spcAft>
                <a:spcPts val="0"/>
              </a:spcAft>
              <a:buClrTx/>
              <a:buSzTx/>
              <a:buFont typeface="Arial" panose="020B0604020202020204" pitchFamily="34" charset="0"/>
              <a:buChar char="•"/>
              <a:tabLst/>
              <a:defRPr sz="1650" b="0">
                <a:solidFill>
                  <a:srgbClr val="E8EFF5"/>
                </a:solidFill>
                <a:latin typeface="Arial"/>
                <a:ea typeface="Arial"/>
                <a:cs typeface="Arial"/>
              </a:defRPr>
            </a:pPr>
            <a:r>
              <a:rPr kumimoji="0" lang="en-US" sz="1650" b="0" i="0" u="none" strike="noStrike" kern="1200" cap="none" spc="0" normalizeH="0" baseline="0" noProof="0" dirty="0">
                <a:ln>
                  <a:noFill/>
                </a:ln>
                <a:solidFill>
                  <a:srgbClr val="E8EFF5"/>
                </a:solidFill>
                <a:effectLst/>
                <a:uLnTx/>
                <a:uFillTx/>
                <a:latin typeface="Arial"/>
                <a:ea typeface="Arial"/>
                <a:cs typeface="Arial"/>
              </a:rPr>
              <a:t>L</a:t>
            </a:r>
            <a:r>
              <a:rPr kumimoji="0" sz="1650" b="0" i="0" u="none" strike="noStrike" kern="1200" cap="none" spc="0" normalizeH="0" baseline="0" noProof="0" dirty="0">
                <a:ln>
                  <a:noFill/>
                </a:ln>
                <a:solidFill>
                  <a:srgbClr val="E8EFF5"/>
                </a:solidFill>
                <a:effectLst/>
                <a:uLnTx/>
                <a:uFillTx/>
                <a:latin typeface="Arial"/>
                <a:ea typeface="Arial"/>
                <a:cs typeface="Arial"/>
              </a:rPr>
              <a:t>icense allowing </a:t>
            </a:r>
            <a:r>
              <a:rPr kumimoji="0" lang="en-US" sz="1650" b="0" i="0" u="none" strike="noStrike" kern="1200" cap="none" spc="0" normalizeH="0" baseline="0" noProof="0" dirty="0">
                <a:ln>
                  <a:noFill/>
                </a:ln>
                <a:solidFill>
                  <a:srgbClr val="E8EFF5"/>
                </a:solidFill>
                <a:effectLst/>
                <a:uLnTx/>
                <a:uFillTx/>
                <a:latin typeface="Arial"/>
                <a:ea typeface="Arial"/>
                <a:cs typeface="Arial"/>
              </a:rPr>
              <a:t>Parallel World to sell fractional property ownership</a:t>
            </a:r>
            <a:endParaRPr kumimoji="0" sz="1650" b="0" i="0" u="none" strike="noStrike" kern="1200" cap="none" spc="0" normalizeH="0" baseline="0" noProof="0" dirty="0">
              <a:ln>
                <a:noFill/>
              </a:ln>
              <a:solidFill>
                <a:srgbClr val="E8EFF5"/>
              </a:solidFill>
              <a:effectLst/>
              <a:uLnTx/>
              <a:uFillTx/>
              <a:latin typeface="Arial"/>
              <a:ea typeface="Arial"/>
              <a:cs typeface="Arial"/>
            </a:endParaRPr>
          </a:p>
        </p:txBody>
      </p:sp>
      <p:sp>
        <p:nvSpPr>
          <p:cNvPr id="11" name="Operating funds value">
            <a:extLst>
              <a:ext uri="{FF2B5EF4-FFF2-40B4-BE49-F238E27FC236}">
                <a16:creationId xmlns:a16="http://schemas.microsoft.com/office/drawing/2014/main" id="{6B61235E-8944-4C66-839B-ABF0FB3787C0}"/>
              </a:ext>
            </a:extLst>
          </p:cNvPr>
          <p:cNvSpPr txBox="1">
            <a:spLocks noGrp="1"/>
          </p:cNvSpPr>
          <p:nvPr/>
        </p:nvSpPr>
        <p:spPr>
          <a:xfrm>
            <a:off x="7215225" y="5080923"/>
            <a:ext cx="2190750" cy="647700"/>
          </a:xfrm>
          <a:prstGeom prst="rect">
            <a:avLst/>
          </a:prstGeom>
          <a:noFill/>
          <a:ln w="0">
            <a:noFill/>
          </a:ln>
        </p:spPr>
        <p:txBody>
          <a:bodyPr wrap="square" lIns="0" tIns="0" rIns="0" bIns="0" anchor="t">
            <a:noAutofit/>
          </a:bodyPr>
          <a:lstStyle/>
          <a:p>
            <a:pPr marL="0" marR="0" lvl="0" indent="0" algn="l" defTabSz="914400" rtl="0" eaLnBrk="1" fontAlgn="auto" latinLnBrk="0" hangingPunct="1">
              <a:lnSpc>
                <a:spcPct val="112000"/>
              </a:lnSpc>
              <a:spcBef>
                <a:spcPts val="0"/>
              </a:spcBef>
              <a:spcAft>
                <a:spcPts val="0"/>
              </a:spcAft>
              <a:buClrTx/>
              <a:buSzTx/>
              <a:buFontTx/>
              <a:buNone/>
              <a:tabLst/>
              <a:defRPr sz="3600" b="1">
                <a:solidFill>
                  <a:srgbClr val="E7BF80"/>
                </a:solidFill>
                <a:latin typeface="Arial"/>
                <a:ea typeface="Arial"/>
                <a:cs typeface="Arial"/>
              </a:defRPr>
            </a:pPr>
            <a:r>
              <a:rPr kumimoji="0" sz="3600" b="1" i="0" u="none" strike="noStrike" kern="1200" cap="none" spc="0" normalizeH="0" baseline="0" noProof="0" dirty="0">
                <a:ln>
                  <a:noFill/>
                </a:ln>
                <a:solidFill>
                  <a:srgbClr val="E7BF80"/>
                </a:solidFill>
                <a:effectLst/>
                <a:uLnTx/>
                <a:uFillTx/>
                <a:latin typeface="Arial"/>
                <a:ea typeface="Arial"/>
                <a:cs typeface="Arial"/>
              </a:rPr>
              <a:t>US$10M</a:t>
            </a:r>
          </a:p>
        </p:txBody>
      </p:sp>
      <p:sp>
        <p:nvSpPr>
          <p:cNvPr id="12" name="Operating funds caption">
            <a:extLst>
              <a:ext uri="{FF2B5EF4-FFF2-40B4-BE49-F238E27FC236}">
                <a16:creationId xmlns:a16="http://schemas.microsoft.com/office/drawing/2014/main" id="{9245B530-C0D6-405C-BA52-4ECD8CB57F18}"/>
              </a:ext>
            </a:extLst>
          </p:cNvPr>
          <p:cNvSpPr txBox="1">
            <a:spLocks noGrp="1"/>
          </p:cNvSpPr>
          <p:nvPr/>
        </p:nvSpPr>
        <p:spPr>
          <a:xfrm>
            <a:off x="7273925" y="5651352"/>
            <a:ext cx="2073350" cy="334704"/>
          </a:xfrm>
          <a:prstGeom prst="rect">
            <a:avLst/>
          </a:prstGeom>
          <a:noFill/>
          <a:ln w="0">
            <a:noFill/>
          </a:ln>
        </p:spPr>
        <p:txBody>
          <a:bodyPr wrap="square" lIns="0" tIns="0" rIns="0" bIns="0" anchor="t">
            <a:noAutofit/>
          </a:bodyPr>
          <a:lstStyle/>
          <a:p>
            <a:pPr marL="0" marR="0" lvl="0" indent="0" algn="l" defTabSz="914400" rtl="0" eaLnBrk="1" fontAlgn="auto" latinLnBrk="0" hangingPunct="1">
              <a:lnSpc>
                <a:spcPct val="112000"/>
              </a:lnSpc>
              <a:spcBef>
                <a:spcPts val="0"/>
              </a:spcBef>
              <a:spcAft>
                <a:spcPts val="0"/>
              </a:spcAft>
              <a:buClrTx/>
              <a:buSzTx/>
              <a:buFontTx/>
              <a:buNone/>
              <a:tabLst/>
              <a:defRPr sz="1650" b="0">
                <a:solidFill>
                  <a:srgbClr val="E8EFF5"/>
                </a:solidFill>
                <a:latin typeface="Arial"/>
                <a:ea typeface="Arial"/>
                <a:cs typeface="Arial"/>
              </a:defRPr>
            </a:pPr>
            <a:r>
              <a:rPr kumimoji="0" lang="en-US" sz="1650" b="0" i="0" u="none" strike="noStrike" kern="1200" cap="none" spc="0" normalizeH="0" baseline="0" noProof="0" dirty="0">
                <a:ln>
                  <a:noFill/>
                </a:ln>
                <a:solidFill>
                  <a:srgbClr val="E8EFF5"/>
                </a:solidFill>
                <a:effectLst/>
                <a:uLnTx/>
                <a:uFillTx/>
                <a:latin typeface="Arial"/>
                <a:ea typeface="Arial"/>
                <a:cs typeface="Arial"/>
              </a:rPr>
              <a:t>O</a:t>
            </a:r>
            <a:r>
              <a:rPr kumimoji="0" sz="1650" b="0" i="0" u="none" strike="noStrike" kern="1200" cap="none" spc="0" normalizeH="0" baseline="0" noProof="0" dirty="0">
                <a:ln>
                  <a:noFill/>
                </a:ln>
                <a:solidFill>
                  <a:srgbClr val="E8EFF5"/>
                </a:solidFill>
                <a:effectLst/>
                <a:uLnTx/>
                <a:uFillTx/>
                <a:latin typeface="Arial"/>
                <a:ea typeface="Arial"/>
                <a:cs typeface="Arial"/>
              </a:rPr>
              <a:t>peration</a:t>
            </a:r>
            <a:r>
              <a:rPr kumimoji="0" lang="en-US" sz="1650" b="0" i="0" u="none" strike="noStrike" kern="1200" cap="none" spc="0" normalizeH="0" baseline="0" noProof="0" dirty="0">
                <a:ln>
                  <a:noFill/>
                </a:ln>
                <a:solidFill>
                  <a:srgbClr val="E8EFF5"/>
                </a:solidFill>
                <a:effectLst/>
                <a:uLnTx/>
                <a:uFillTx/>
                <a:latin typeface="Arial"/>
                <a:ea typeface="Arial"/>
                <a:cs typeface="Arial"/>
              </a:rPr>
              <a:t> F</a:t>
            </a:r>
            <a:r>
              <a:rPr kumimoji="0" sz="1650" b="0" i="0" u="none" strike="noStrike" kern="1200" cap="none" spc="0" normalizeH="0" baseline="0" noProof="0" dirty="0">
                <a:ln>
                  <a:noFill/>
                </a:ln>
                <a:solidFill>
                  <a:srgbClr val="E8EFF5"/>
                </a:solidFill>
                <a:effectLst/>
                <a:uLnTx/>
                <a:uFillTx/>
                <a:latin typeface="Arial"/>
                <a:ea typeface="Arial"/>
                <a:cs typeface="Arial"/>
              </a:rPr>
              <a:t>unds</a:t>
            </a:r>
          </a:p>
        </p:txBody>
      </p:sp>
      <p:sp>
        <p:nvSpPr>
          <p:cNvPr id="13" name="Future spending value">
            <a:extLst>
              <a:ext uri="{FF2B5EF4-FFF2-40B4-BE49-F238E27FC236}">
                <a16:creationId xmlns:a16="http://schemas.microsoft.com/office/drawing/2014/main" id="{D5957B20-6D94-4F79-A0EB-6D69AF44C9CA}"/>
              </a:ext>
            </a:extLst>
          </p:cNvPr>
          <p:cNvSpPr txBox="1">
            <a:spLocks noGrp="1"/>
          </p:cNvSpPr>
          <p:nvPr/>
        </p:nvSpPr>
        <p:spPr>
          <a:xfrm>
            <a:off x="9520275" y="5080923"/>
            <a:ext cx="2038350" cy="647700"/>
          </a:xfrm>
          <a:prstGeom prst="rect">
            <a:avLst/>
          </a:prstGeom>
          <a:noFill/>
          <a:ln w="0">
            <a:noFill/>
          </a:ln>
        </p:spPr>
        <p:txBody>
          <a:bodyPr wrap="square" lIns="0" tIns="0" rIns="0" bIns="0" anchor="t">
            <a:noAutofit/>
          </a:bodyPr>
          <a:lstStyle/>
          <a:p>
            <a:pPr marL="0" marR="0" lvl="0" indent="0" algn="ctr" defTabSz="914400" rtl="0" eaLnBrk="1" fontAlgn="auto" latinLnBrk="0" hangingPunct="1">
              <a:lnSpc>
                <a:spcPct val="112000"/>
              </a:lnSpc>
              <a:spcBef>
                <a:spcPts val="0"/>
              </a:spcBef>
              <a:spcAft>
                <a:spcPts val="0"/>
              </a:spcAft>
              <a:buClrTx/>
              <a:buSzTx/>
              <a:buFontTx/>
              <a:buNone/>
              <a:tabLst/>
              <a:defRPr sz="3600" b="1">
                <a:solidFill>
                  <a:srgbClr val="E7BF80"/>
                </a:solidFill>
                <a:latin typeface="Arial"/>
                <a:ea typeface="Arial"/>
                <a:cs typeface="Arial"/>
              </a:defRPr>
            </a:pPr>
            <a:r>
              <a:rPr kumimoji="0" sz="3600" b="1" i="0" u="none" strike="noStrike" kern="1200" cap="none" spc="0" normalizeH="0" baseline="0" noProof="0" dirty="0">
                <a:ln>
                  <a:noFill/>
                </a:ln>
                <a:solidFill>
                  <a:srgbClr val="E7BF80"/>
                </a:solidFill>
                <a:effectLst/>
                <a:uLnTx/>
                <a:uFillTx/>
                <a:latin typeface="Arial"/>
                <a:ea typeface="Arial"/>
                <a:cs typeface="Arial"/>
              </a:rPr>
              <a:t>US$1B</a:t>
            </a:r>
          </a:p>
        </p:txBody>
      </p:sp>
      <p:sp>
        <p:nvSpPr>
          <p:cNvPr id="14" name="Future spending caption">
            <a:extLst>
              <a:ext uri="{FF2B5EF4-FFF2-40B4-BE49-F238E27FC236}">
                <a16:creationId xmlns:a16="http://schemas.microsoft.com/office/drawing/2014/main" id="{41D0587C-FA9B-47C2-B601-713BFA84C093}"/>
              </a:ext>
            </a:extLst>
          </p:cNvPr>
          <p:cNvSpPr txBox="1">
            <a:spLocks noGrp="1"/>
          </p:cNvSpPr>
          <p:nvPr/>
        </p:nvSpPr>
        <p:spPr>
          <a:xfrm>
            <a:off x="9405975" y="5651352"/>
            <a:ext cx="2410933" cy="276225"/>
          </a:xfrm>
          <a:prstGeom prst="rect">
            <a:avLst/>
          </a:prstGeom>
          <a:noFill/>
          <a:ln w="0">
            <a:noFill/>
          </a:ln>
        </p:spPr>
        <p:txBody>
          <a:bodyPr wrap="square" lIns="0" tIns="0" rIns="0" bIns="0" anchor="t">
            <a:noAutofit/>
          </a:bodyPr>
          <a:lstStyle/>
          <a:p>
            <a:pPr marL="0" marR="0" lvl="0" indent="0" algn="ctr" defTabSz="914400" rtl="0" eaLnBrk="1" fontAlgn="auto" latinLnBrk="0" hangingPunct="1">
              <a:lnSpc>
                <a:spcPct val="112000"/>
              </a:lnSpc>
              <a:spcBef>
                <a:spcPts val="0"/>
              </a:spcBef>
              <a:spcAft>
                <a:spcPts val="0"/>
              </a:spcAft>
              <a:buClrTx/>
              <a:buSzTx/>
              <a:buFontTx/>
              <a:buNone/>
              <a:tabLst/>
              <a:defRPr sz="1650" b="0">
                <a:solidFill>
                  <a:srgbClr val="E8EFF5"/>
                </a:solidFill>
                <a:latin typeface="Arial"/>
                <a:ea typeface="Arial"/>
                <a:cs typeface="Arial"/>
              </a:defRPr>
            </a:pPr>
            <a:r>
              <a:rPr kumimoji="0" sz="1650" b="0" i="0" u="none" strike="noStrike" kern="1200" cap="none" spc="0" normalizeH="0" baseline="0" noProof="0" dirty="0">
                <a:ln>
                  <a:noFill/>
                </a:ln>
                <a:solidFill>
                  <a:srgbClr val="E8EFF5"/>
                </a:solidFill>
                <a:effectLst/>
                <a:uLnTx/>
                <a:uFillTx/>
                <a:latin typeface="Arial"/>
                <a:ea typeface="Arial"/>
                <a:cs typeface="Arial"/>
              </a:rPr>
              <a:t>Future </a:t>
            </a:r>
            <a:r>
              <a:rPr kumimoji="0" lang="en-US" sz="1650" b="0" i="0" u="none" strike="noStrike" kern="1200" cap="none" spc="0" normalizeH="0" baseline="0" noProof="0" dirty="0">
                <a:ln>
                  <a:noFill/>
                </a:ln>
                <a:solidFill>
                  <a:srgbClr val="E8EFF5"/>
                </a:solidFill>
                <a:effectLst/>
                <a:uLnTx/>
                <a:uFillTx/>
                <a:latin typeface="Arial"/>
                <a:ea typeface="Arial"/>
                <a:cs typeface="Arial"/>
              </a:rPr>
              <a:t>S</a:t>
            </a:r>
            <a:r>
              <a:rPr kumimoji="0" sz="1650" b="0" i="0" u="none" strike="noStrike" kern="1200" cap="none" spc="0" normalizeH="0" baseline="0" noProof="0" dirty="0">
                <a:ln>
                  <a:noFill/>
                </a:ln>
                <a:solidFill>
                  <a:srgbClr val="E8EFF5"/>
                </a:solidFill>
                <a:effectLst/>
                <a:uLnTx/>
                <a:uFillTx/>
                <a:latin typeface="Arial"/>
                <a:ea typeface="Arial"/>
                <a:cs typeface="Arial"/>
              </a:rPr>
              <a:t>pending</a:t>
            </a:r>
            <a:r>
              <a:rPr kumimoji="0" lang="en-US" sz="1650" b="0" i="0" u="none" strike="noStrike" kern="1200" cap="none" spc="0" normalizeH="0" baseline="0" noProof="0" dirty="0">
                <a:ln>
                  <a:noFill/>
                </a:ln>
                <a:solidFill>
                  <a:srgbClr val="E8EFF5"/>
                </a:solidFill>
                <a:effectLst/>
                <a:uLnTx/>
                <a:uFillTx/>
                <a:latin typeface="Arial"/>
                <a:ea typeface="Arial"/>
                <a:cs typeface="Arial"/>
              </a:rPr>
              <a:t> L</a:t>
            </a:r>
            <a:r>
              <a:rPr kumimoji="0" sz="1650" b="0" i="0" u="none" strike="noStrike" kern="1200" cap="none" spc="0" normalizeH="0" baseline="0" noProof="0" dirty="0">
                <a:ln>
                  <a:noFill/>
                </a:ln>
                <a:solidFill>
                  <a:srgbClr val="E8EFF5"/>
                </a:solidFill>
                <a:effectLst/>
                <a:uLnTx/>
                <a:uFillTx/>
                <a:latin typeface="Arial"/>
                <a:ea typeface="Arial"/>
                <a:cs typeface="Arial"/>
              </a:rPr>
              <a:t>ocked in</a:t>
            </a:r>
            <a:r>
              <a:rPr kumimoji="0" lang="en-US" sz="1650" b="0" i="0" u="none" strike="noStrike" kern="1200" cap="none" spc="0" normalizeH="0" baseline="0" noProof="0" dirty="0">
                <a:ln>
                  <a:noFill/>
                </a:ln>
                <a:solidFill>
                  <a:srgbClr val="E8EFF5"/>
                </a:solidFill>
                <a:effectLst/>
                <a:uLnTx/>
                <a:uFillTx/>
                <a:latin typeface="Arial"/>
                <a:ea typeface="Arial"/>
                <a:cs typeface="Arial"/>
              </a:rPr>
              <a:t> Phase One</a:t>
            </a:r>
            <a:endParaRPr kumimoji="0" sz="1650" b="0" i="0" u="none" strike="noStrike" kern="1200" cap="none" spc="0" normalizeH="0" baseline="0" noProof="0" dirty="0">
              <a:ln>
                <a:noFill/>
              </a:ln>
              <a:solidFill>
                <a:srgbClr val="E8EFF5"/>
              </a:solidFill>
              <a:effectLst/>
              <a:uLnTx/>
              <a:uFillTx/>
              <a:latin typeface="Arial"/>
              <a:ea typeface="Arial"/>
              <a:cs typeface="Arial"/>
            </a:endParaRPr>
          </a:p>
        </p:txBody>
      </p:sp>
    </p:spTree>
    <p:extLst>
      <p:ext uri="{BB962C8B-B14F-4D97-AF65-F5344CB8AC3E}">
        <p14:creationId xmlns:p14="http://schemas.microsoft.com/office/powerpoint/2010/main" val="1125108977"/>
      </p:ext>
    </p:extLst>
  </p:cSld>
  <p:clrMapOvr>
    <a:masterClrMapping/>
  </p:clrMapOvr>
  <mc:AlternateContent xmlns:mc="http://schemas.openxmlformats.org/markup-compatibility/2006" xmlns:p14="http://schemas.microsoft.com/office/powerpoint/2010/main">
    <mc:Choice Requires="p14">
      <p:transition spd="slow" p14:dur="2000" advTm="3025"/>
    </mc:Choice>
    <mc:Fallback xmlns="">
      <p:transition spd="slow" advTm="3025"/>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77187B39-CAFE-C8B8-CCBD-793246D0A3D1}"/>
              </a:ext>
            </a:extLst>
          </p:cNvPr>
          <p:cNvPicPr>
            <a:picLocks noChangeAspect="1"/>
          </p:cNvPicPr>
          <p:nvPr/>
        </p:nvPicPr>
        <p:blipFill>
          <a:blip r:embed="rId3"/>
          <a:stretch>
            <a:fillRect/>
          </a:stretch>
        </p:blipFill>
        <p:spPr>
          <a:xfrm>
            <a:off x="3239" y="0"/>
            <a:ext cx="12185522" cy="6858000"/>
          </a:xfrm>
          <a:prstGeom prst="rect">
            <a:avLst/>
          </a:prstGeom>
        </p:spPr>
      </p:pic>
    </p:spTree>
    <p:extLst>
      <p:ext uri="{BB962C8B-B14F-4D97-AF65-F5344CB8AC3E}">
        <p14:creationId xmlns:p14="http://schemas.microsoft.com/office/powerpoint/2010/main" val="9847335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a:extLst>
              <a:ext uri="{FF2B5EF4-FFF2-40B4-BE49-F238E27FC236}">
                <a16:creationId xmlns:a16="http://schemas.microsoft.com/office/drawing/2014/main" id="{745FDCA5-790E-1139-BDA2-40B40FAF8E3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3532187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sp>
        <p:nvSpPr>
          <p:cNvPr id="2" name="Gallery navy matte"/>
          <p:cNvSpPr/>
          <p:nvPr/>
        </p:nvSpPr>
        <p:spPr>
          <a:xfrm>
            <a:off x="292608" y="905256"/>
            <a:ext cx="11606784" cy="5614416"/>
          </a:xfrm>
          <a:prstGeom prst="rect">
            <a:avLst/>
          </a:prstGeom>
          <a:solidFill>
            <a:srgbClr val="050F2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Gold title accent"/>
          <p:cNvSpPr/>
          <p:nvPr/>
        </p:nvSpPr>
        <p:spPr>
          <a:xfrm>
            <a:off x="484632" y="246888"/>
            <a:ext cx="40233" cy="429768"/>
          </a:xfrm>
          <a:prstGeom prst="rect">
            <a:avLst/>
          </a:prstGeom>
          <a:solidFill>
            <a:srgbClr val="D9B9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City event title"/>
          <p:cNvSpPr txBox="1"/>
          <p:nvPr/>
        </p:nvSpPr>
        <p:spPr>
          <a:xfrm>
            <a:off x="658368" y="210312"/>
            <a:ext cx="9966960" cy="502920"/>
          </a:xfrm>
          <a:prstGeom prst="rect">
            <a:avLst/>
          </a:prstGeom>
          <a:noFill/>
        </p:spPr>
        <p:txBody>
          <a:bodyPr wrap="none" lIns="0" tIns="0" rIns="0" bIns="0" anchor="ctr">
            <a:spAutoFit/>
          </a:bodyPr>
          <a:lstStyle/>
          <a:p>
            <a:pPr algn="l">
              <a:defRPr sz="3000" b="1">
                <a:solidFill>
                  <a:srgbClr val="F0F5FB"/>
                </a:solidFill>
                <a:latin typeface="Arial"/>
              </a:defRPr>
            </a:pPr>
            <a:r>
              <a:t>Abu Dhabi | Historical Events</a:t>
            </a:r>
          </a:p>
        </p:txBody>
      </p:sp>
      <p:sp>
        <p:nvSpPr>
          <p:cNvPr id="5" name="Collection image count"/>
          <p:cNvSpPr txBox="1"/>
          <p:nvPr/>
        </p:nvSpPr>
        <p:spPr>
          <a:xfrm>
            <a:off x="10643616" y="310896"/>
            <a:ext cx="1033271" cy="246888"/>
          </a:xfrm>
          <a:prstGeom prst="rect">
            <a:avLst/>
          </a:prstGeom>
          <a:noFill/>
        </p:spPr>
        <p:txBody>
          <a:bodyPr wrap="none" lIns="0" tIns="0" rIns="0" bIns="0" anchor="ctr">
            <a:spAutoFit/>
          </a:bodyPr>
          <a:lstStyle/>
          <a:p>
            <a:pPr algn="r">
              <a:defRPr sz="1100" b="0">
                <a:solidFill>
                  <a:srgbClr val="D9B989"/>
                </a:solidFill>
                <a:latin typeface="Arial"/>
              </a:defRPr>
            </a:pPr>
            <a:r>
              <a:t>10 IMAGES</a:t>
            </a:r>
          </a:p>
        </p:txBody>
      </p:sp>
      <p:sp>
        <p:nvSpPr>
          <p:cNvPr id="6" name="Header hairline"/>
          <p:cNvSpPr/>
          <p:nvPr/>
        </p:nvSpPr>
        <p:spPr>
          <a:xfrm>
            <a:off x="502920" y="804672"/>
            <a:ext cx="11186160" cy="9144"/>
          </a:xfrm>
          <a:prstGeom prst="rect">
            <a:avLst/>
          </a:prstGeom>
          <a:solidFill>
            <a:srgbClr val="48607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7" name="Abu Dhabi Historical Events 01 | icon_chengjiu_Abu_a1.png" descr="Abu Dhabi | Historical Events; source image 01; icon_chengjiu_Abu_a1.png"/>
          <p:cNvPicPr>
            <a:picLocks noChangeAspect="1"/>
          </p:cNvPicPr>
          <p:nvPr/>
        </p:nvPicPr>
        <p:blipFill>
          <a:blip r:embed="rId4"/>
          <a:stretch>
            <a:fillRect/>
          </a:stretch>
        </p:blipFill>
        <p:spPr>
          <a:xfrm>
            <a:off x="866255" y="982980"/>
            <a:ext cx="3422488" cy="1925149"/>
          </a:xfrm>
          <a:prstGeom prst="rect">
            <a:avLst/>
          </a:prstGeom>
          <a:ln w="6985">
            <a:solidFill>
              <a:srgbClr val="766343"/>
            </a:solidFill>
          </a:ln>
        </p:spPr>
      </p:pic>
      <p:pic>
        <p:nvPicPr>
          <p:cNvPr id="8" name="Abu Dhabi Historical Events 02 | icon_chengjiu_Abu_a2.png" descr="Abu Dhabi | Historical Events; source image 02; icon_chengjiu_Abu_a2.png"/>
          <p:cNvPicPr>
            <a:picLocks noChangeAspect="1"/>
          </p:cNvPicPr>
          <p:nvPr/>
        </p:nvPicPr>
        <p:blipFill>
          <a:blip r:embed="rId5"/>
          <a:stretch>
            <a:fillRect/>
          </a:stretch>
        </p:blipFill>
        <p:spPr>
          <a:xfrm>
            <a:off x="4384755" y="982980"/>
            <a:ext cx="3422488" cy="1925149"/>
          </a:xfrm>
          <a:prstGeom prst="rect">
            <a:avLst/>
          </a:prstGeom>
          <a:ln w="6985">
            <a:solidFill>
              <a:srgbClr val="766343"/>
            </a:solidFill>
          </a:ln>
        </p:spPr>
      </p:pic>
      <p:pic>
        <p:nvPicPr>
          <p:cNvPr id="9" name="Abu Dhabi Historical Events 03 | icon_chengjiu_Abu_a3.png" descr="Abu Dhabi | Historical Events; source image 03; icon_chengjiu_Abu_a3.png"/>
          <p:cNvPicPr>
            <a:picLocks noChangeAspect="1"/>
          </p:cNvPicPr>
          <p:nvPr/>
        </p:nvPicPr>
        <p:blipFill>
          <a:blip r:embed="rId6"/>
          <a:stretch>
            <a:fillRect/>
          </a:stretch>
        </p:blipFill>
        <p:spPr>
          <a:xfrm>
            <a:off x="7903256" y="982980"/>
            <a:ext cx="3422488" cy="1925149"/>
          </a:xfrm>
          <a:prstGeom prst="rect">
            <a:avLst/>
          </a:prstGeom>
          <a:ln w="6985">
            <a:solidFill>
              <a:srgbClr val="766343"/>
            </a:solidFill>
          </a:ln>
        </p:spPr>
      </p:pic>
      <p:pic>
        <p:nvPicPr>
          <p:cNvPr id="10" name="Abu Dhabi Historical Events 04 | icon_chengjiu_Abu_a4.png" descr="Abu Dhabi | Historical Events; source image 04; icon_chengjiu_Abu_a4.png"/>
          <p:cNvPicPr>
            <a:picLocks noChangeAspect="1"/>
          </p:cNvPicPr>
          <p:nvPr/>
        </p:nvPicPr>
        <p:blipFill>
          <a:blip r:embed="rId7"/>
          <a:stretch>
            <a:fillRect/>
          </a:stretch>
        </p:blipFill>
        <p:spPr>
          <a:xfrm>
            <a:off x="866255" y="3004141"/>
            <a:ext cx="2542863" cy="1430360"/>
          </a:xfrm>
          <a:prstGeom prst="rect">
            <a:avLst/>
          </a:prstGeom>
          <a:ln w="6985">
            <a:solidFill>
              <a:srgbClr val="766343"/>
            </a:solidFill>
          </a:ln>
        </p:spPr>
      </p:pic>
      <p:pic>
        <p:nvPicPr>
          <p:cNvPr id="11" name="Abu Dhabi Historical Events 05 | icon_chengjiu_Abu_a5.png" descr="Abu Dhabi | Historical Events; source image 05; icon_chengjiu_Abu_a5.png"/>
          <p:cNvPicPr>
            <a:picLocks noChangeAspect="1"/>
          </p:cNvPicPr>
          <p:nvPr/>
        </p:nvPicPr>
        <p:blipFill>
          <a:blip r:embed="rId8"/>
          <a:stretch>
            <a:fillRect/>
          </a:stretch>
        </p:blipFill>
        <p:spPr>
          <a:xfrm>
            <a:off x="3505130" y="3004141"/>
            <a:ext cx="2542863" cy="1430360"/>
          </a:xfrm>
          <a:prstGeom prst="rect">
            <a:avLst/>
          </a:prstGeom>
          <a:ln w="6985">
            <a:solidFill>
              <a:srgbClr val="766343"/>
            </a:solidFill>
          </a:ln>
        </p:spPr>
      </p:pic>
      <p:pic>
        <p:nvPicPr>
          <p:cNvPr id="12" name="Abu Dhabi Historical Events 06 | icon_chengjiu_Abu_a6.png" descr="Abu Dhabi | Historical Events; source image 06; icon_chengjiu_Abu_a6.png"/>
          <p:cNvPicPr>
            <a:picLocks noChangeAspect="1"/>
          </p:cNvPicPr>
          <p:nvPr/>
        </p:nvPicPr>
        <p:blipFill>
          <a:blip r:embed="rId9"/>
          <a:stretch>
            <a:fillRect/>
          </a:stretch>
        </p:blipFill>
        <p:spPr>
          <a:xfrm>
            <a:off x="6144006" y="3004141"/>
            <a:ext cx="2542863" cy="1430360"/>
          </a:xfrm>
          <a:prstGeom prst="rect">
            <a:avLst/>
          </a:prstGeom>
          <a:ln w="6985">
            <a:solidFill>
              <a:srgbClr val="766343"/>
            </a:solidFill>
          </a:ln>
        </p:spPr>
      </p:pic>
      <p:pic>
        <p:nvPicPr>
          <p:cNvPr id="13" name="Abu Dhabi Historical Events 07 | icon_chengjiu_Abu_a7.png" descr="Abu Dhabi | Historical Events; source image 07; icon_chengjiu_Abu_a7.png"/>
          <p:cNvPicPr>
            <a:picLocks noChangeAspect="1"/>
          </p:cNvPicPr>
          <p:nvPr/>
        </p:nvPicPr>
        <p:blipFill>
          <a:blip r:embed="rId10"/>
          <a:stretch>
            <a:fillRect/>
          </a:stretch>
        </p:blipFill>
        <p:spPr>
          <a:xfrm>
            <a:off x="8782881" y="3004141"/>
            <a:ext cx="2542863" cy="1430360"/>
          </a:xfrm>
          <a:prstGeom prst="rect">
            <a:avLst/>
          </a:prstGeom>
          <a:ln w="6985">
            <a:solidFill>
              <a:srgbClr val="766343"/>
            </a:solidFill>
          </a:ln>
        </p:spPr>
      </p:pic>
      <p:pic>
        <p:nvPicPr>
          <p:cNvPr id="14" name="Abu Dhabi Historical Events 08 | icon_chengjiu_Abu_a8.png" descr="Abu Dhabi | Historical Events; source image 08; icon_chengjiu_Abu_a8.png"/>
          <p:cNvPicPr>
            <a:picLocks noChangeAspect="1"/>
          </p:cNvPicPr>
          <p:nvPr/>
        </p:nvPicPr>
        <p:blipFill>
          <a:blip r:embed="rId11"/>
          <a:stretch>
            <a:fillRect/>
          </a:stretch>
        </p:blipFill>
        <p:spPr>
          <a:xfrm>
            <a:off x="866255" y="4530514"/>
            <a:ext cx="3422488" cy="1925149"/>
          </a:xfrm>
          <a:prstGeom prst="rect">
            <a:avLst/>
          </a:prstGeom>
          <a:ln w="6985">
            <a:solidFill>
              <a:srgbClr val="766343"/>
            </a:solidFill>
          </a:ln>
        </p:spPr>
      </p:pic>
      <p:pic>
        <p:nvPicPr>
          <p:cNvPr id="15" name="Abu Dhabi Historical Events 09 | icon_chengjiu_Abu_a9.png" descr="Abu Dhabi | Historical Events; source image 09; icon_chengjiu_Abu_a9.png"/>
          <p:cNvPicPr>
            <a:picLocks noChangeAspect="1"/>
          </p:cNvPicPr>
          <p:nvPr/>
        </p:nvPicPr>
        <p:blipFill>
          <a:blip r:embed="rId12"/>
          <a:stretch>
            <a:fillRect/>
          </a:stretch>
        </p:blipFill>
        <p:spPr>
          <a:xfrm>
            <a:off x="4384755" y="4530514"/>
            <a:ext cx="3422488" cy="1925149"/>
          </a:xfrm>
          <a:prstGeom prst="rect">
            <a:avLst/>
          </a:prstGeom>
          <a:ln w="6985">
            <a:solidFill>
              <a:srgbClr val="766343"/>
            </a:solidFill>
          </a:ln>
        </p:spPr>
      </p:pic>
      <p:pic>
        <p:nvPicPr>
          <p:cNvPr id="16" name="Abu Dhabi Historical Events 10 | icon_chengjiu_Abu_a10.png" descr="Abu Dhabi | Historical Events; source image 10; icon_chengjiu_Abu_a10.png"/>
          <p:cNvPicPr>
            <a:picLocks noChangeAspect="1"/>
          </p:cNvPicPr>
          <p:nvPr/>
        </p:nvPicPr>
        <p:blipFill>
          <a:blip r:embed="rId13"/>
          <a:stretch>
            <a:fillRect/>
          </a:stretch>
        </p:blipFill>
        <p:spPr>
          <a:xfrm>
            <a:off x="7903256" y="4530514"/>
            <a:ext cx="3422488" cy="1925149"/>
          </a:xfrm>
          <a:prstGeom prst="rect">
            <a:avLst/>
          </a:prstGeom>
          <a:ln w="6985">
            <a:solidFill>
              <a:srgbClr val="766343"/>
            </a:solid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sp>
        <p:nvSpPr>
          <p:cNvPr id="2" name="Gallery navy matte"/>
          <p:cNvSpPr/>
          <p:nvPr/>
        </p:nvSpPr>
        <p:spPr>
          <a:xfrm>
            <a:off x="292608" y="905256"/>
            <a:ext cx="11606784" cy="5614416"/>
          </a:xfrm>
          <a:prstGeom prst="rect">
            <a:avLst/>
          </a:prstGeom>
          <a:solidFill>
            <a:srgbClr val="050F2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Gold title accent"/>
          <p:cNvSpPr/>
          <p:nvPr/>
        </p:nvSpPr>
        <p:spPr>
          <a:xfrm>
            <a:off x="484632" y="246888"/>
            <a:ext cx="40233" cy="429768"/>
          </a:xfrm>
          <a:prstGeom prst="rect">
            <a:avLst/>
          </a:prstGeom>
          <a:solidFill>
            <a:srgbClr val="D9B9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City event title"/>
          <p:cNvSpPr txBox="1"/>
          <p:nvPr/>
        </p:nvSpPr>
        <p:spPr>
          <a:xfrm>
            <a:off x="658368" y="210312"/>
            <a:ext cx="9966960" cy="502920"/>
          </a:xfrm>
          <a:prstGeom prst="rect">
            <a:avLst/>
          </a:prstGeom>
          <a:noFill/>
        </p:spPr>
        <p:txBody>
          <a:bodyPr wrap="none" lIns="0" tIns="0" rIns="0" bIns="0" anchor="ctr">
            <a:spAutoFit/>
          </a:bodyPr>
          <a:lstStyle/>
          <a:p>
            <a:pPr algn="l">
              <a:defRPr sz="3000" b="1">
                <a:solidFill>
                  <a:srgbClr val="F0F5FB"/>
                </a:solidFill>
                <a:latin typeface="Arial"/>
              </a:defRPr>
            </a:pPr>
            <a:r>
              <a:rPr dirty="0"/>
              <a:t>Dubai | Historical Events</a:t>
            </a:r>
          </a:p>
        </p:txBody>
      </p:sp>
      <p:sp>
        <p:nvSpPr>
          <p:cNvPr id="5" name="Collection image count"/>
          <p:cNvSpPr txBox="1"/>
          <p:nvPr/>
        </p:nvSpPr>
        <p:spPr>
          <a:xfrm>
            <a:off x="10643616" y="310896"/>
            <a:ext cx="1033271" cy="246888"/>
          </a:xfrm>
          <a:prstGeom prst="rect">
            <a:avLst/>
          </a:prstGeom>
          <a:noFill/>
        </p:spPr>
        <p:txBody>
          <a:bodyPr wrap="none" lIns="0" tIns="0" rIns="0" bIns="0" anchor="ctr">
            <a:spAutoFit/>
          </a:bodyPr>
          <a:lstStyle/>
          <a:p>
            <a:pPr algn="r">
              <a:defRPr sz="1100" b="0">
                <a:solidFill>
                  <a:srgbClr val="D9B989"/>
                </a:solidFill>
                <a:latin typeface="Arial"/>
              </a:defRPr>
            </a:pPr>
            <a:r>
              <a:t>10 IMAGES</a:t>
            </a:r>
          </a:p>
        </p:txBody>
      </p:sp>
      <p:sp>
        <p:nvSpPr>
          <p:cNvPr id="6" name="Header hairline"/>
          <p:cNvSpPr/>
          <p:nvPr/>
        </p:nvSpPr>
        <p:spPr>
          <a:xfrm>
            <a:off x="502920" y="804672"/>
            <a:ext cx="11186160" cy="9144"/>
          </a:xfrm>
          <a:prstGeom prst="rect">
            <a:avLst/>
          </a:prstGeom>
          <a:solidFill>
            <a:srgbClr val="48607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7" name="Dubai Historical Events 01 | icon_chengjiu_dibai_a1.png" descr="Dubai | Historical Events; source image 01; icon_chengjiu_dibai_a1.png"/>
          <p:cNvPicPr>
            <a:picLocks noChangeAspect="1"/>
          </p:cNvPicPr>
          <p:nvPr/>
        </p:nvPicPr>
        <p:blipFill>
          <a:blip r:embed="rId4"/>
          <a:stretch>
            <a:fillRect/>
          </a:stretch>
        </p:blipFill>
        <p:spPr>
          <a:xfrm>
            <a:off x="866255" y="982980"/>
            <a:ext cx="3422488" cy="1925149"/>
          </a:xfrm>
          <a:prstGeom prst="rect">
            <a:avLst/>
          </a:prstGeom>
          <a:ln w="6985">
            <a:solidFill>
              <a:srgbClr val="766343"/>
            </a:solidFill>
          </a:ln>
        </p:spPr>
      </p:pic>
      <p:pic>
        <p:nvPicPr>
          <p:cNvPr id="8" name="Dubai Historical Events 02 | icon_chengjiu_dibai_a2.png" descr="Dubai | Historical Events; source image 02; icon_chengjiu_dibai_a2.png"/>
          <p:cNvPicPr>
            <a:picLocks noChangeAspect="1"/>
          </p:cNvPicPr>
          <p:nvPr/>
        </p:nvPicPr>
        <p:blipFill>
          <a:blip r:embed="rId5"/>
          <a:stretch>
            <a:fillRect/>
          </a:stretch>
        </p:blipFill>
        <p:spPr>
          <a:xfrm>
            <a:off x="4384755" y="982980"/>
            <a:ext cx="3422488" cy="1925149"/>
          </a:xfrm>
          <a:prstGeom prst="rect">
            <a:avLst/>
          </a:prstGeom>
          <a:ln w="6985">
            <a:solidFill>
              <a:srgbClr val="766343"/>
            </a:solidFill>
          </a:ln>
        </p:spPr>
      </p:pic>
      <p:pic>
        <p:nvPicPr>
          <p:cNvPr id="9" name="Dubai Historical Events 03 | icon_chengjiu_dibai_a3.png" descr="Dubai | Historical Events; source image 03; icon_chengjiu_dibai_a3.png"/>
          <p:cNvPicPr>
            <a:picLocks noChangeAspect="1"/>
          </p:cNvPicPr>
          <p:nvPr/>
        </p:nvPicPr>
        <p:blipFill>
          <a:blip r:embed="rId6"/>
          <a:stretch>
            <a:fillRect/>
          </a:stretch>
        </p:blipFill>
        <p:spPr>
          <a:xfrm>
            <a:off x="7903256" y="982980"/>
            <a:ext cx="3422488" cy="1925149"/>
          </a:xfrm>
          <a:prstGeom prst="rect">
            <a:avLst/>
          </a:prstGeom>
          <a:ln w="6985">
            <a:solidFill>
              <a:srgbClr val="766343"/>
            </a:solidFill>
          </a:ln>
        </p:spPr>
      </p:pic>
      <p:pic>
        <p:nvPicPr>
          <p:cNvPr id="10" name="Dubai Historical Events 04 | icon_chengjiu_dibai_a4.png" descr="Dubai | Historical Events; source image 04; icon_chengjiu_dibai_a4.png"/>
          <p:cNvPicPr>
            <a:picLocks noChangeAspect="1"/>
          </p:cNvPicPr>
          <p:nvPr/>
        </p:nvPicPr>
        <p:blipFill>
          <a:blip r:embed="rId7"/>
          <a:stretch>
            <a:fillRect/>
          </a:stretch>
        </p:blipFill>
        <p:spPr>
          <a:xfrm>
            <a:off x="866255" y="3004141"/>
            <a:ext cx="2542863" cy="1430360"/>
          </a:xfrm>
          <a:prstGeom prst="rect">
            <a:avLst/>
          </a:prstGeom>
          <a:ln w="6985">
            <a:solidFill>
              <a:srgbClr val="766343"/>
            </a:solidFill>
          </a:ln>
        </p:spPr>
      </p:pic>
      <p:pic>
        <p:nvPicPr>
          <p:cNvPr id="11" name="Dubai Historical Events 05 | icon_chengjiu_dibai_a5.png" descr="Dubai | Historical Events; source image 05; icon_chengjiu_dibai_a5.png"/>
          <p:cNvPicPr>
            <a:picLocks noChangeAspect="1"/>
          </p:cNvPicPr>
          <p:nvPr/>
        </p:nvPicPr>
        <p:blipFill>
          <a:blip r:embed="rId8"/>
          <a:stretch>
            <a:fillRect/>
          </a:stretch>
        </p:blipFill>
        <p:spPr>
          <a:xfrm>
            <a:off x="3505130" y="3004141"/>
            <a:ext cx="2542863" cy="1430360"/>
          </a:xfrm>
          <a:prstGeom prst="rect">
            <a:avLst/>
          </a:prstGeom>
          <a:ln w="6985">
            <a:solidFill>
              <a:srgbClr val="766343"/>
            </a:solidFill>
          </a:ln>
        </p:spPr>
      </p:pic>
      <p:pic>
        <p:nvPicPr>
          <p:cNvPr id="12" name="Dubai Historical Events 06 | icon_chengjiu_dibai_a6.png" descr="Dubai | Historical Events; source image 06; icon_chengjiu_dibai_a6.png"/>
          <p:cNvPicPr>
            <a:picLocks noChangeAspect="1"/>
          </p:cNvPicPr>
          <p:nvPr/>
        </p:nvPicPr>
        <p:blipFill>
          <a:blip r:embed="rId9"/>
          <a:stretch>
            <a:fillRect/>
          </a:stretch>
        </p:blipFill>
        <p:spPr>
          <a:xfrm>
            <a:off x="6144006" y="3004141"/>
            <a:ext cx="2542863" cy="1430360"/>
          </a:xfrm>
          <a:prstGeom prst="rect">
            <a:avLst/>
          </a:prstGeom>
          <a:ln w="6985">
            <a:solidFill>
              <a:srgbClr val="766343"/>
            </a:solidFill>
          </a:ln>
        </p:spPr>
      </p:pic>
      <p:pic>
        <p:nvPicPr>
          <p:cNvPr id="13" name="Dubai Historical Events 07 | icon_chengjiu_dibai_a7.png" descr="Dubai | Historical Events; source image 07; icon_chengjiu_dibai_a7.png"/>
          <p:cNvPicPr>
            <a:picLocks noChangeAspect="1"/>
          </p:cNvPicPr>
          <p:nvPr/>
        </p:nvPicPr>
        <p:blipFill>
          <a:blip r:embed="rId10"/>
          <a:stretch>
            <a:fillRect/>
          </a:stretch>
        </p:blipFill>
        <p:spPr>
          <a:xfrm>
            <a:off x="8782881" y="3004141"/>
            <a:ext cx="2542863" cy="1430360"/>
          </a:xfrm>
          <a:prstGeom prst="rect">
            <a:avLst/>
          </a:prstGeom>
          <a:ln w="6985">
            <a:solidFill>
              <a:srgbClr val="766343"/>
            </a:solidFill>
          </a:ln>
        </p:spPr>
      </p:pic>
      <p:pic>
        <p:nvPicPr>
          <p:cNvPr id="14" name="Dubai Historical Events 08 | icon_chengjiu_dibai_a8.png" descr="Dubai | Historical Events; source image 08; icon_chengjiu_dibai_a8.png"/>
          <p:cNvPicPr>
            <a:picLocks noChangeAspect="1"/>
          </p:cNvPicPr>
          <p:nvPr/>
        </p:nvPicPr>
        <p:blipFill>
          <a:blip r:embed="rId11"/>
          <a:stretch>
            <a:fillRect/>
          </a:stretch>
        </p:blipFill>
        <p:spPr>
          <a:xfrm>
            <a:off x="866255" y="4530514"/>
            <a:ext cx="3422488" cy="1925149"/>
          </a:xfrm>
          <a:prstGeom prst="rect">
            <a:avLst/>
          </a:prstGeom>
          <a:ln w="6985">
            <a:solidFill>
              <a:srgbClr val="766343"/>
            </a:solidFill>
          </a:ln>
        </p:spPr>
      </p:pic>
      <p:pic>
        <p:nvPicPr>
          <p:cNvPr id="15" name="Dubai Historical Events 09 | icon_chengjiu_dibai_a9.png" descr="Dubai | Historical Events; source image 09; icon_chengjiu_dibai_a9.png"/>
          <p:cNvPicPr>
            <a:picLocks noChangeAspect="1"/>
          </p:cNvPicPr>
          <p:nvPr/>
        </p:nvPicPr>
        <p:blipFill>
          <a:blip r:embed="rId12"/>
          <a:stretch>
            <a:fillRect/>
          </a:stretch>
        </p:blipFill>
        <p:spPr>
          <a:xfrm>
            <a:off x="4384755" y="4530514"/>
            <a:ext cx="3422488" cy="1925149"/>
          </a:xfrm>
          <a:prstGeom prst="rect">
            <a:avLst/>
          </a:prstGeom>
          <a:ln w="6985">
            <a:solidFill>
              <a:srgbClr val="766343"/>
            </a:solidFill>
          </a:ln>
        </p:spPr>
      </p:pic>
      <p:pic>
        <p:nvPicPr>
          <p:cNvPr id="16" name="Dubai Historical Events 10 | icon_chengjiu_dibai_a10.png" descr="Dubai | Historical Events; source image 10; icon_chengjiu_dibai_a10.png"/>
          <p:cNvPicPr>
            <a:picLocks noChangeAspect="1"/>
          </p:cNvPicPr>
          <p:nvPr/>
        </p:nvPicPr>
        <p:blipFill>
          <a:blip r:embed="rId13"/>
          <a:stretch>
            <a:fillRect/>
          </a:stretch>
        </p:blipFill>
        <p:spPr>
          <a:xfrm>
            <a:off x="7903256" y="4530514"/>
            <a:ext cx="3422488" cy="1925149"/>
          </a:xfrm>
          <a:prstGeom prst="rect">
            <a:avLst/>
          </a:prstGeom>
          <a:ln w="6985">
            <a:solidFill>
              <a:srgbClr val="766343"/>
            </a:solid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sp>
        <p:nvSpPr>
          <p:cNvPr id="2" name="Gallery navy matte"/>
          <p:cNvSpPr/>
          <p:nvPr/>
        </p:nvSpPr>
        <p:spPr>
          <a:xfrm>
            <a:off x="292608" y="905256"/>
            <a:ext cx="11606784" cy="5614416"/>
          </a:xfrm>
          <a:prstGeom prst="rect">
            <a:avLst/>
          </a:prstGeom>
          <a:solidFill>
            <a:srgbClr val="050F2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Gold title accent"/>
          <p:cNvSpPr/>
          <p:nvPr/>
        </p:nvSpPr>
        <p:spPr>
          <a:xfrm>
            <a:off x="484632" y="246888"/>
            <a:ext cx="40233" cy="429768"/>
          </a:xfrm>
          <a:prstGeom prst="rect">
            <a:avLst/>
          </a:prstGeom>
          <a:solidFill>
            <a:srgbClr val="D9B9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City event title"/>
          <p:cNvSpPr txBox="1"/>
          <p:nvPr/>
        </p:nvSpPr>
        <p:spPr>
          <a:xfrm>
            <a:off x="658368" y="210312"/>
            <a:ext cx="9966960" cy="502920"/>
          </a:xfrm>
          <a:prstGeom prst="rect">
            <a:avLst/>
          </a:prstGeom>
          <a:noFill/>
        </p:spPr>
        <p:txBody>
          <a:bodyPr wrap="none" lIns="0" tIns="0" rIns="0" bIns="0" anchor="ctr">
            <a:spAutoFit/>
          </a:bodyPr>
          <a:lstStyle/>
          <a:p>
            <a:pPr algn="l">
              <a:defRPr sz="3000" b="1">
                <a:solidFill>
                  <a:srgbClr val="F0F5FB"/>
                </a:solidFill>
                <a:latin typeface="Arial"/>
              </a:defRPr>
            </a:pPr>
            <a:r>
              <a:rPr dirty="0"/>
              <a:t>Abu Dhabi | Tourism Events</a:t>
            </a:r>
          </a:p>
        </p:txBody>
      </p:sp>
      <p:sp>
        <p:nvSpPr>
          <p:cNvPr id="5" name="Collection image count"/>
          <p:cNvSpPr txBox="1"/>
          <p:nvPr/>
        </p:nvSpPr>
        <p:spPr>
          <a:xfrm>
            <a:off x="10643616" y="310896"/>
            <a:ext cx="1033271" cy="246888"/>
          </a:xfrm>
          <a:prstGeom prst="rect">
            <a:avLst/>
          </a:prstGeom>
          <a:noFill/>
        </p:spPr>
        <p:txBody>
          <a:bodyPr wrap="none" lIns="0" tIns="0" rIns="0" bIns="0" anchor="ctr">
            <a:spAutoFit/>
          </a:bodyPr>
          <a:lstStyle/>
          <a:p>
            <a:pPr algn="r">
              <a:defRPr sz="1100" b="0">
                <a:solidFill>
                  <a:srgbClr val="D9B989"/>
                </a:solidFill>
                <a:latin typeface="Arial"/>
              </a:defRPr>
            </a:pPr>
            <a:r>
              <a:t>17 IMAGES</a:t>
            </a:r>
          </a:p>
        </p:txBody>
      </p:sp>
      <p:sp>
        <p:nvSpPr>
          <p:cNvPr id="6" name="Header hairline"/>
          <p:cNvSpPr/>
          <p:nvPr/>
        </p:nvSpPr>
        <p:spPr>
          <a:xfrm>
            <a:off x="502920" y="804672"/>
            <a:ext cx="11186160" cy="9144"/>
          </a:xfrm>
          <a:prstGeom prst="rect">
            <a:avLst/>
          </a:prstGeom>
          <a:solidFill>
            <a:srgbClr val="48607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7" name="Abu Dhabi Tourism Events 01 | icon_chengjiu_Abu_b1.png" descr="Abu Dhabi | Tourism Events; source image 01; icon_chengjiu_Abu_b1.png"/>
          <p:cNvPicPr>
            <a:picLocks noChangeAspect="1"/>
          </p:cNvPicPr>
          <p:nvPr/>
        </p:nvPicPr>
        <p:blipFill>
          <a:blip r:embed="rId4"/>
          <a:stretch>
            <a:fillRect/>
          </a:stretch>
        </p:blipFill>
        <p:spPr>
          <a:xfrm>
            <a:off x="1090742" y="982980"/>
            <a:ext cx="1925293" cy="1082977"/>
          </a:xfrm>
          <a:prstGeom prst="rect">
            <a:avLst/>
          </a:prstGeom>
          <a:ln w="6985">
            <a:solidFill>
              <a:srgbClr val="766343"/>
            </a:solidFill>
          </a:ln>
        </p:spPr>
      </p:pic>
      <p:pic>
        <p:nvPicPr>
          <p:cNvPr id="8" name="Abu Dhabi Tourism Events 02 | icon_chengjiu_Abu_b2.png" descr="Abu Dhabi | Tourism Events; source image 02; icon_chengjiu_Abu_b2.png"/>
          <p:cNvPicPr>
            <a:picLocks noChangeAspect="1"/>
          </p:cNvPicPr>
          <p:nvPr/>
        </p:nvPicPr>
        <p:blipFill>
          <a:blip r:embed="rId5"/>
          <a:stretch>
            <a:fillRect/>
          </a:stretch>
        </p:blipFill>
        <p:spPr>
          <a:xfrm>
            <a:off x="3112048" y="982980"/>
            <a:ext cx="1925293" cy="1082977"/>
          </a:xfrm>
          <a:prstGeom prst="rect">
            <a:avLst/>
          </a:prstGeom>
          <a:ln w="6985">
            <a:solidFill>
              <a:srgbClr val="766343"/>
            </a:solidFill>
          </a:ln>
        </p:spPr>
      </p:pic>
      <p:pic>
        <p:nvPicPr>
          <p:cNvPr id="9" name="Abu Dhabi Tourism Events 03 | icon_chengjiu_Abu_b3.png" descr="Abu Dhabi | Tourism Events; source image 03; icon_chengjiu_Abu_b3.png"/>
          <p:cNvPicPr>
            <a:picLocks noChangeAspect="1"/>
          </p:cNvPicPr>
          <p:nvPr/>
        </p:nvPicPr>
        <p:blipFill>
          <a:blip r:embed="rId6"/>
          <a:stretch>
            <a:fillRect/>
          </a:stretch>
        </p:blipFill>
        <p:spPr>
          <a:xfrm>
            <a:off x="5133353" y="982980"/>
            <a:ext cx="1925293" cy="1082977"/>
          </a:xfrm>
          <a:prstGeom prst="rect">
            <a:avLst/>
          </a:prstGeom>
          <a:ln w="6985">
            <a:solidFill>
              <a:srgbClr val="766343"/>
            </a:solidFill>
          </a:ln>
        </p:spPr>
      </p:pic>
      <p:pic>
        <p:nvPicPr>
          <p:cNvPr id="10" name="Abu Dhabi Tourism Events 04 | icon_chengjiu_Abu_b4.png" descr="Abu Dhabi | Tourism Events; source image 04; icon_chengjiu_Abu_b4.png"/>
          <p:cNvPicPr>
            <a:picLocks noChangeAspect="1"/>
          </p:cNvPicPr>
          <p:nvPr/>
        </p:nvPicPr>
        <p:blipFill>
          <a:blip r:embed="rId7"/>
          <a:stretch>
            <a:fillRect/>
          </a:stretch>
        </p:blipFill>
        <p:spPr>
          <a:xfrm>
            <a:off x="7154658" y="982980"/>
            <a:ext cx="1925293" cy="1082977"/>
          </a:xfrm>
          <a:prstGeom prst="rect">
            <a:avLst/>
          </a:prstGeom>
          <a:ln w="6985">
            <a:solidFill>
              <a:srgbClr val="766343"/>
            </a:solidFill>
          </a:ln>
        </p:spPr>
      </p:pic>
      <p:pic>
        <p:nvPicPr>
          <p:cNvPr id="11" name="Abu Dhabi Tourism Events 05 | icon_chengjiu_Abu_b5.png" descr="Abu Dhabi | Tourism Events; source image 05; icon_chengjiu_Abu_b5.png"/>
          <p:cNvPicPr>
            <a:picLocks noChangeAspect="1"/>
          </p:cNvPicPr>
          <p:nvPr/>
        </p:nvPicPr>
        <p:blipFill>
          <a:blip r:embed="rId8"/>
          <a:stretch>
            <a:fillRect/>
          </a:stretch>
        </p:blipFill>
        <p:spPr>
          <a:xfrm>
            <a:off x="9175963" y="982980"/>
            <a:ext cx="1925293" cy="1082977"/>
          </a:xfrm>
          <a:prstGeom prst="rect">
            <a:avLst/>
          </a:prstGeom>
          <a:ln w="6985">
            <a:solidFill>
              <a:srgbClr val="766343"/>
            </a:solidFill>
          </a:ln>
        </p:spPr>
      </p:pic>
      <p:pic>
        <p:nvPicPr>
          <p:cNvPr id="12" name="Abu Dhabi Tourism Events 06 | icon_chengjiu_Abu_b6.png" descr="Abu Dhabi | Tourism Events; source image 06; icon_chengjiu_Abu_b6.png"/>
          <p:cNvPicPr>
            <a:picLocks noChangeAspect="1"/>
          </p:cNvPicPr>
          <p:nvPr/>
        </p:nvPicPr>
        <p:blipFill>
          <a:blip r:embed="rId9"/>
          <a:stretch>
            <a:fillRect/>
          </a:stretch>
        </p:blipFill>
        <p:spPr>
          <a:xfrm>
            <a:off x="1090742" y="2161969"/>
            <a:ext cx="2430619" cy="1367223"/>
          </a:xfrm>
          <a:prstGeom prst="rect">
            <a:avLst/>
          </a:prstGeom>
          <a:ln w="6985">
            <a:solidFill>
              <a:srgbClr val="766343"/>
            </a:solidFill>
          </a:ln>
        </p:spPr>
      </p:pic>
      <p:pic>
        <p:nvPicPr>
          <p:cNvPr id="13" name="Abu Dhabi Tourism Events 07 | icon_chengjiu_Abu_b7.png" descr="Abu Dhabi | Tourism Events; source image 07; icon_chengjiu_Abu_b7.png"/>
          <p:cNvPicPr>
            <a:picLocks noChangeAspect="1"/>
          </p:cNvPicPr>
          <p:nvPr/>
        </p:nvPicPr>
        <p:blipFill>
          <a:blip r:embed="rId10"/>
          <a:stretch>
            <a:fillRect/>
          </a:stretch>
        </p:blipFill>
        <p:spPr>
          <a:xfrm>
            <a:off x="3617374" y="2161969"/>
            <a:ext cx="2430619" cy="1367223"/>
          </a:xfrm>
          <a:prstGeom prst="rect">
            <a:avLst/>
          </a:prstGeom>
          <a:ln w="6985">
            <a:solidFill>
              <a:srgbClr val="766343"/>
            </a:solidFill>
          </a:ln>
        </p:spPr>
      </p:pic>
      <p:pic>
        <p:nvPicPr>
          <p:cNvPr id="14" name="Abu Dhabi Tourism Events 08 | icon_chengjiu_Abu_b8.png" descr="Abu Dhabi | Tourism Events; source image 08; icon_chengjiu_Abu_b8.png"/>
          <p:cNvPicPr>
            <a:picLocks noChangeAspect="1"/>
          </p:cNvPicPr>
          <p:nvPr/>
        </p:nvPicPr>
        <p:blipFill>
          <a:blip r:embed="rId11"/>
          <a:stretch>
            <a:fillRect/>
          </a:stretch>
        </p:blipFill>
        <p:spPr>
          <a:xfrm>
            <a:off x="6144006" y="2161969"/>
            <a:ext cx="2430619" cy="1367223"/>
          </a:xfrm>
          <a:prstGeom prst="rect">
            <a:avLst/>
          </a:prstGeom>
          <a:ln w="6985">
            <a:solidFill>
              <a:srgbClr val="766343"/>
            </a:solidFill>
          </a:ln>
        </p:spPr>
      </p:pic>
      <p:pic>
        <p:nvPicPr>
          <p:cNvPr id="15" name="Abu Dhabi Tourism Events 09 | icon_chengjiu_Abu_b9.png" descr="Abu Dhabi | Tourism Events; source image 09; icon_chengjiu_Abu_b9.png"/>
          <p:cNvPicPr>
            <a:picLocks noChangeAspect="1"/>
          </p:cNvPicPr>
          <p:nvPr/>
        </p:nvPicPr>
        <p:blipFill>
          <a:blip r:embed="rId12"/>
          <a:stretch>
            <a:fillRect/>
          </a:stretch>
        </p:blipFill>
        <p:spPr>
          <a:xfrm>
            <a:off x="8670637" y="2161969"/>
            <a:ext cx="2430619" cy="1367223"/>
          </a:xfrm>
          <a:prstGeom prst="rect">
            <a:avLst/>
          </a:prstGeom>
          <a:ln w="6985">
            <a:solidFill>
              <a:srgbClr val="766343"/>
            </a:solidFill>
          </a:ln>
        </p:spPr>
      </p:pic>
      <p:pic>
        <p:nvPicPr>
          <p:cNvPr id="16" name="Abu Dhabi Tourism Events 10 | icon_chengjiu_Abu_b10.png" descr="Abu Dhabi | Tourism Events; source image 10; icon_chengjiu_Abu_b10.png"/>
          <p:cNvPicPr>
            <a:picLocks noChangeAspect="1"/>
          </p:cNvPicPr>
          <p:nvPr/>
        </p:nvPicPr>
        <p:blipFill>
          <a:blip r:embed="rId13"/>
          <a:stretch>
            <a:fillRect/>
          </a:stretch>
        </p:blipFill>
        <p:spPr>
          <a:xfrm>
            <a:off x="1090742" y="3625204"/>
            <a:ext cx="2430619" cy="1367223"/>
          </a:xfrm>
          <a:prstGeom prst="rect">
            <a:avLst/>
          </a:prstGeom>
          <a:ln w="6985">
            <a:solidFill>
              <a:srgbClr val="766343"/>
            </a:solidFill>
          </a:ln>
        </p:spPr>
      </p:pic>
      <p:pic>
        <p:nvPicPr>
          <p:cNvPr id="17" name="Abu Dhabi Tourism Events 11 | icon_chengjiu_Abu_b11.png" descr="Abu Dhabi | Tourism Events; source image 11; icon_chengjiu_Abu_b11.png"/>
          <p:cNvPicPr>
            <a:picLocks noChangeAspect="1"/>
          </p:cNvPicPr>
          <p:nvPr/>
        </p:nvPicPr>
        <p:blipFill>
          <a:blip r:embed="rId14"/>
          <a:stretch>
            <a:fillRect/>
          </a:stretch>
        </p:blipFill>
        <p:spPr>
          <a:xfrm>
            <a:off x="3617374" y="3625204"/>
            <a:ext cx="2430619" cy="1367223"/>
          </a:xfrm>
          <a:prstGeom prst="rect">
            <a:avLst/>
          </a:prstGeom>
          <a:ln w="6985">
            <a:solidFill>
              <a:srgbClr val="766343"/>
            </a:solidFill>
          </a:ln>
        </p:spPr>
      </p:pic>
      <p:pic>
        <p:nvPicPr>
          <p:cNvPr id="18" name="Abu Dhabi Tourism Events 12 | icon_chengjiu_Abu_b12.png" descr="Abu Dhabi | Tourism Events; source image 12; icon_chengjiu_Abu_b12.png"/>
          <p:cNvPicPr>
            <a:picLocks noChangeAspect="1"/>
          </p:cNvPicPr>
          <p:nvPr/>
        </p:nvPicPr>
        <p:blipFill>
          <a:blip r:embed="rId15"/>
          <a:stretch>
            <a:fillRect/>
          </a:stretch>
        </p:blipFill>
        <p:spPr>
          <a:xfrm>
            <a:off x="6144006" y="3625204"/>
            <a:ext cx="2430619" cy="1367223"/>
          </a:xfrm>
          <a:prstGeom prst="rect">
            <a:avLst/>
          </a:prstGeom>
          <a:ln w="6985">
            <a:solidFill>
              <a:srgbClr val="766343"/>
            </a:solidFill>
          </a:ln>
        </p:spPr>
      </p:pic>
      <p:pic>
        <p:nvPicPr>
          <p:cNvPr id="19" name="Abu Dhabi Tourism Events 13 | icon_chengjiu_Abu_b13.png" descr="Abu Dhabi | Tourism Events; source image 13; icon_chengjiu_Abu_b13.png"/>
          <p:cNvPicPr>
            <a:picLocks noChangeAspect="1"/>
          </p:cNvPicPr>
          <p:nvPr/>
        </p:nvPicPr>
        <p:blipFill>
          <a:blip r:embed="rId16"/>
          <a:stretch>
            <a:fillRect/>
          </a:stretch>
        </p:blipFill>
        <p:spPr>
          <a:xfrm>
            <a:off x="8670637" y="3625204"/>
            <a:ext cx="2430619" cy="1367223"/>
          </a:xfrm>
          <a:prstGeom prst="rect">
            <a:avLst/>
          </a:prstGeom>
          <a:ln w="6985">
            <a:solidFill>
              <a:srgbClr val="766343"/>
            </a:solidFill>
          </a:ln>
        </p:spPr>
      </p:pic>
      <p:pic>
        <p:nvPicPr>
          <p:cNvPr id="20" name="Abu Dhabi Tourism Events 14 | icon_chengjiu_Abu_b14.png" descr="Abu Dhabi | Tourism Events; source image 14; icon_chengjiu_Abu_b14.png"/>
          <p:cNvPicPr>
            <a:picLocks noChangeAspect="1"/>
          </p:cNvPicPr>
          <p:nvPr/>
        </p:nvPicPr>
        <p:blipFill>
          <a:blip r:embed="rId17"/>
          <a:stretch>
            <a:fillRect/>
          </a:stretch>
        </p:blipFill>
        <p:spPr>
          <a:xfrm>
            <a:off x="1090742" y="5088440"/>
            <a:ext cx="2430619" cy="1367223"/>
          </a:xfrm>
          <a:prstGeom prst="rect">
            <a:avLst/>
          </a:prstGeom>
          <a:ln w="6985">
            <a:solidFill>
              <a:srgbClr val="766343"/>
            </a:solidFill>
          </a:ln>
        </p:spPr>
      </p:pic>
      <p:pic>
        <p:nvPicPr>
          <p:cNvPr id="21" name="Abu Dhabi Tourism Events 15 | icon_chengjiu_Abu_b15.png" descr="Abu Dhabi | Tourism Events; source image 15; icon_chengjiu_Abu_b15.png"/>
          <p:cNvPicPr>
            <a:picLocks noChangeAspect="1"/>
          </p:cNvPicPr>
          <p:nvPr/>
        </p:nvPicPr>
        <p:blipFill>
          <a:blip r:embed="rId18"/>
          <a:stretch>
            <a:fillRect/>
          </a:stretch>
        </p:blipFill>
        <p:spPr>
          <a:xfrm>
            <a:off x="3617374" y="5088440"/>
            <a:ext cx="2430619" cy="1367223"/>
          </a:xfrm>
          <a:prstGeom prst="rect">
            <a:avLst/>
          </a:prstGeom>
          <a:ln w="6985">
            <a:solidFill>
              <a:srgbClr val="766343"/>
            </a:solidFill>
          </a:ln>
        </p:spPr>
      </p:pic>
      <p:pic>
        <p:nvPicPr>
          <p:cNvPr id="22" name="Abu Dhabi Tourism Events 16 | icon_chengjiu_Abu_b16.png" descr="Abu Dhabi | Tourism Events; source image 16; icon_chengjiu_Abu_b16.png"/>
          <p:cNvPicPr>
            <a:picLocks noChangeAspect="1"/>
          </p:cNvPicPr>
          <p:nvPr/>
        </p:nvPicPr>
        <p:blipFill>
          <a:blip r:embed="rId19"/>
          <a:stretch>
            <a:fillRect/>
          </a:stretch>
        </p:blipFill>
        <p:spPr>
          <a:xfrm>
            <a:off x="6144006" y="5088440"/>
            <a:ext cx="2430619" cy="1367223"/>
          </a:xfrm>
          <a:prstGeom prst="rect">
            <a:avLst/>
          </a:prstGeom>
          <a:ln w="6985">
            <a:solidFill>
              <a:srgbClr val="766343"/>
            </a:solidFill>
          </a:ln>
        </p:spPr>
      </p:pic>
      <p:pic>
        <p:nvPicPr>
          <p:cNvPr id="23" name="Abu Dhabi Tourism Events 17 | icon_chengjiu_Abu_b17.png" descr="Abu Dhabi | Tourism Events; source image 17; icon_chengjiu_Abu_b17.png"/>
          <p:cNvPicPr>
            <a:picLocks noChangeAspect="1"/>
          </p:cNvPicPr>
          <p:nvPr/>
        </p:nvPicPr>
        <p:blipFill>
          <a:blip r:embed="rId20"/>
          <a:stretch>
            <a:fillRect/>
          </a:stretch>
        </p:blipFill>
        <p:spPr>
          <a:xfrm>
            <a:off x="8670637" y="5088440"/>
            <a:ext cx="2430619" cy="1367223"/>
          </a:xfrm>
          <a:prstGeom prst="rect">
            <a:avLst/>
          </a:prstGeom>
          <a:ln w="6985">
            <a:solidFill>
              <a:srgbClr val="766343"/>
            </a:solid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sp>
        <p:nvSpPr>
          <p:cNvPr id="2" name="Gallery navy matte"/>
          <p:cNvSpPr/>
          <p:nvPr/>
        </p:nvSpPr>
        <p:spPr>
          <a:xfrm>
            <a:off x="292608" y="905256"/>
            <a:ext cx="11606784" cy="5614416"/>
          </a:xfrm>
          <a:prstGeom prst="rect">
            <a:avLst/>
          </a:prstGeom>
          <a:solidFill>
            <a:srgbClr val="050F2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Gold title accent"/>
          <p:cNvSpPr/>
          <p:nvPr/>
        </p:nvSpPr>
        <p:spPr>
          <a:xfrm>
            <a:off x="484632" y="246888"/>
            <a:ext cx="40233" cy="429768"/>
          </a:xfrm>
          <a:prstGeom prst="rect">
            <a:avLst/>
          </a:prstGeom>
          <a:solidFill>
            <a:srgbClr val="D9B9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City event title"/>
          <p:cNvSpPr txBox="1"/>
          <p:nvPr/>
        </p:nvSpPr>
        <p:spPr>
          <a:xfrm>
            <a:off x="658368" y="210312"/>
            <a:ext cx="9966960" cy="502920"/>
          </a:xfrm>
          <a:prstGeom prst="rect">
            <a:avLst/>
          </a:prstGeom>
          <a:noFill/>
        </p:spPr>
        <p:txBody>
          <a:bodyPr wrap="none" lIns="0" tIns="0" rIns="0" bIns="0" anchor="ctr">
            <a:spAutoFit/>
          </a:bodyPr>
          <a:lstStyle/>
          <a:p>
            <a:pPr algn="l">
              <a:defRPr sz="3000" b="1">
                <a:solidFill>
                  <a:srgbClr val="F0F5FB"/>
                </a:solidFill>
                <a:latin typeface="Arial"/>
              </a:defRPr>
            </a:pPr>
            <a:r>
              <a:rPr dirty="0"/>
              <a:t>Dubai | Tourism Events</a:t>
            </a:r>
          </a:p>
        </p:txBody>
      </p:sp>
      <p:sp>
        <p:nvSpPr>
          <p:cNvPr id="5" name="Collection image count"/>
          <p:cNvSpPr txBox="1"/>
          <p:nvPr/>
        </p:nvSpPr>
        <p:spPr>
          <a:xfrm>
            <a:off x="10643616" y="310896"/>
            <a:ext cx="1033271" cy="246888"/>
          </a:xfrm>
          <a:prstGeom prst="rect">
            <a:avLst/>
          </a:prstGeom>
          <a:noFill/>
        </p:spPr>
        <p:txBody>
          <a:bodyPr wrap="none" lIns="0" tIns="0" rIns="0" bIns="0" anchor="ctr">
            <a:spAutoFit/>
          </a:bodyPr>
          <a:lstStyle/>
          <a:p>
            <a:pPr algn="r">
              <a:defRPr sz="1100" b="0">
                <a:solidFill>
                  <a:srgbClr val="D9B989"/>
                </a:solidFill>
                <a:latin typeface="Arial"/>
              </a:defRPr>
            </a:pPr>
            <a:r>
              <a:t>18 IMAGES</a:t>
            </a:r>
          </a:p>
        </p:txBody>
      </p:sp>
      <p:sp>
        <p:nvSpPr>
          <p:cNvPr id="6" name="Header hairline"/>
          <p:cNvSpPr/>
          <p:nvPr/>
        </p:nvSpPr>
        <p:spPr>
          <a:xfrm>
            <a:off x="502920" y="804672"/>
            <a:ext cx="11186160" cy="9144"/>
          </a:xfrm>
          <a:prstGeom prst="rect">
            <a:avLst/>
          </a:prstGeom>
          <a:solidFill>
            <a:srgbClr val="48607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7" name="Dubai Tourism Events 01 | icon_chengjiu_dibai_b1.png" descr="Dubai | Tourism Events; source image 01; icon_chengjiu_dibai_b1.png"/>
          <p:cNvPicPr>
            <a:picLocks noChangeAspect="1"/>
          </p:cNvPicPr>
          <p:nvPr/>
        </p:nvPicPr>
        <p:blipFill>
          <a:blip r:embed="rId4"/>
          <a:stretch>
            <a:fillRect/>
          </a:stretch>
        </p:blipFill>
        <p:spPr>
          <a:xfrm>
            <a:off x="810005" y="982980"/>
            <a:ext cx="2037588" cy="1146143"/>
          </a:xfrm>
          <a:prstGeom prst="rect">
            <a:avLst/>
          </a:prstGeom>
          <a:ln w="6985">
            <a:solidFill>
              <a:srgbClr val="766343"/>
            </a:solidFill>
          </a:ln>
        </p:spPr>
      </p:pic>
      <p:pic>
        <p:nvPicPr>
          <p:cNvPr id="8" name="Dubai Tourism Events 02 | icon_chengjiu_dibai_b2.png" descr="Dubai | Tourism Events; source image 02; icon_chengjiu_dibai_b2.png"/>
          <p:cNvPicPr>
            <a:picLocks noChangeAspect="1"/>
          </p:cNvPicPr>
          <p:nvPr/>
        </p:nvPicPr>
        <p:blipFill>
          <a:blip r:embed="rId5"/>
          <a:stretch>
            <a:fillRect/>
          </a:stretch>
        </p:blipFill>
        <p:spPr>
          <a:xfrm>
            <a:off x="2943606" y="982980"/>
            <a:ext cx="2037588" cy="1146143"/>
          </a:xfrm>
          <a:prstGeom prst="rect">
            <a:avLst/>
          </a:prstGeom>
          <a:ln w="6985">
            <a:solidFill>
              <a:srgbClr val="766343"/>
            </a:solidFill>
          </a:ln>
        </p:spPr>
      </p:pic>
      <p:pic>
        <p:nvPicPr>
          <p:cNvPr id="9" name="Dubai Tourism Events 03 | icon_chengjiu_dibai_b3.png" descr="Dubai | Tourism Events; source image 03; icon_chengjiu_dibai_b3.png"/>
          <p:cNvPicPr>
            <a:picLocks noChangeAspect="1"/>
          </p:cNvPicPr>
          <p:nvPr/>
        </p:nvPicPr>
        <p:blipFill>
          <a:blip r:embed="rId6"/>
          <a:stretch>
            <a:fillRect/>
          </a:stretch>
        </p:blipFill>
        <p:spPr>
          <a:xfrm>
            <a:off x="5077206" y="982980"/>
            <a:ext cx="2037588" cy="1146143"/>
          </a:xfrm>
          <a:prstGeom prst="rect">
            <a:avLst/>
          </a:prstGeom>
          <a:ln w="6985">
            <a:solidFill>
              <a:srgbClr val="766343"/>
            </a:solidFill>
          </a:ln>
        </p:spPr>
      </p:pic>
      <p:pic>
        <p:nvPicPr>
          <p:cNvPr id="10" name="Dubai Tourism Events 04 | icon_chengjiu_dibai_b4.png" descr="Dubai | Tourism Events; source image 04; icon_chengjiu_dibai_b4.png"/>
          <p:cNvPicPr>
            <a:picLocks noChangeAspect="1"/>
          </p:cNvPicPr>
          <p:nvPr/>
        </p:nvPicPr>
        <p:blipFill>
          <a:blip r:embed="rId7"/>
          <a:stretch>
            <a:fillRect/>
          </a:stretch>
        </p:blipFill>
        <p:spPr>
          <a:xfrm>
            <a:off x="7210806" y="982980"/>
            <a:ext cx="2037588" cy="1146143"/>
          </a:xfrm>
          <a:prstGeom prst="rect">
            <a:avLst/>
          </a:prstGeom>
          <a:ln w="6985">
            <a:solidFill>
              <a:srgbClr val="766343"/>
            </a:solidFill>
          </a:ln>
        </p:spPr>
      </p:pic>
      <p:pic>
        <p:nvPicPr>
          <p:cNvPr id="11" name="Dubai Tourism Events 05 | icon_chengjiu_dibai_b5.png" descr="Dubai | Tourism Events; source image 05; icon_chengjiu_dibai_b5.png"/>
          <p:cNvPicPr>
            <a:picLocks noChangeAspect="1"/>
          </p:cNvPicPr>
          <p:nvPr/>
        </p:nvPicPr>
        <p:blipFill>
          <a:blip r:embed="rId8"/>
          <a:stretch>
            <a:fillRect/>
          </a:stretch>
        </p:blipFill>
        <p:spPr>
          <a:xfrm>
            <a:off x="9344406" y="982980"/>
            <a:ext cx="2037588" cy="1146143"/>
          </a:xfrm>
          <a:prstGeom prst="rect">
            <a:avLst/>
          </a:prstGeom>
          <a:ln w="6985">
            <a:solidFill>
              <a:srgbClr val="766343"/>
            </a:solidFill>
          </a:ln>
        </p:spPr>
      </p:pic>
      <p:pic>
        <p:nvPicPr>
          <p:cNvPr id="12" name="Dubai Tourism Events 06 | icon_chengjiu_dibai_b6.png" descr="Dubai | Tourism Events; source image 06; icon_chengjiu_dibai_b6.png"/>
          <p:cNvPicPr>
            <a:picLocks noChangeAspect="1"/>
          </p:cNvPicPr>
          <p:nvPr/>
        </p:nvPicPr>
        <p:blipFill>
          <a:blip r:embed="rId9"/>
          <a:stretch>
            <a:fillRect/>
          </a:stretch>
        </p:blipFill>
        <p:spPr>
          <a:xfrm>
            <a:off x="810005" y="2225135"/>
            <a:ext cx="2570988" cy="1446180"/>
          </a:xfrm>
          <a:prstGeom prst="rect">
            <a:avLst/>
          </a:prstGeom>
          <a:ln w="6985">
            <a:solidFill>
              <a:srgbClr val="766343"/>
            </a:solidFill>
          </a:ln>
        </p:spPr>
      </p:pic>
      <p:pic>
        <p:nvPicPr>
          <p:cNvPr id="13" name="Dubai Tourism Events 07 | icon_chengjiu_dibai_b7.png" descr="Dubai | Tourism Events; source image 07; icon_chengjiu_dibai_b7.png"/>
          <p:cNvPicPr>
            <a:picLocks noChangeAspect="1"/>
          </p:cNvPicPr>
          <p:nvPr/>
        </p:nvPicPr>
        <p:blipFill>
          <a:blip r:embed="rId10"/>
          <a:stretch>
            <a:fillRect/>
          </a:stretch>
        </p:blipFill>
        <p:spPr>
          <a:xfrm>
            <a:off x="3477006" y="2225135"/>
            <a:ext cx="2570988" cy="1446180"/>
          </a:xfrm>
          <a:prstGeom prst="rect">
            <a:avLst/>
          </a:prstGeom>
          <a:ln w="6985">
            <a:solidFill>
              <a:srgbClr val="766343"/>
            </a:solidFill>
          </a:ln>
        </p:spPr>
      </p:pic>
      <p:pic>
        <p:nvPicPr>
          <p:cNvPr id="14" name="Dubai Tourism Events 08 | icon_chengjiu_dibai_b8.png" descr="Dubai | Tourism Events; source image 08; icon_chengjiu_dibai_b8.png"/>
          <p:cNvPicPr>
            <a:picLocks noChangeAspect="1"/>
          </p:cNvPicPr>
          <p:nvPr/>
        </p:nvPicPr>
        <p:blipFill>
          <a:blip r:embed="rId11"/>
          <a:stretch>
            <a:fillRect/>
          </a:stretch>
        </p:blipFill>
        <p:spPr>
          <a:xfrm>
            <a:off x="6144006" y="2225135"/>
            <a:ext cx="2570988" cy="1446180"/>
          </a:xfrm>
          <a:prstGeom prst="rect">
            <a:avLst/>
          </a:prstGeom>
          <a:ln w="6985">
            <a:solidFill>
              <a:srgbClr val="766343"/>
            </a:solidFill>
          </a:ln>
        </p:spPr>
      </p:pic>
      <p:pic>
        <p:nvPicPr>
          <p:cNvPr id="15" name="Dubai Tourism Events 09 | icon_chengjiu_dibai_b9.png" descr="Dubai | Tourism Events; source image 09; icon_chengjiu_dibai_b9.png"/>
          <p:cNvPicPr>
            <a:picLocks noChangeAspect="1"/>
          </p:cNvPicPr>
          <p:nvPr/>
        </p:nvPicPr>
        <p:blipFill>
          <a:blip r:embed="rId12"/>
          <a:stretch>
            <a:fillRect/>
          </a:stretch>
        </p:blipFill>
        <p:spPr>
          <a:xfrm>
            <a:off x="8811006" y="2225135"/>
            <a:ext cx="2570988" cy="1446180"/>
          </a:xfrm>
          <a:prstGeom prst="rect">
            <a:avLst/>
          </a:prstGeom>
          <a:ln w="6985">
            <a:solidFill>
              <a:srgbClr val="766343"/>
            </a:solidFill>
          </a:ln>
        </p:spPr>
      </p:pic>
      <p:pic>
        <p:nvPicPr>
          <p:cNvPr id="16" name="Dubai Tourism Events 10 | icon_chengjiu_dibai_b10.png" descr="Dubai | Tourism Events; source image 10; icon_chengjiu_dibai_b10.png"/>
          <p:cNvPicPr>
            <a:picLocks noChangeAspect="1"/>
          </p:cNvPicPr>
          <p:nvPr/>
        </p:nvPicPr>
        <p:blipFill>
          <a:blip r:embed="rId13"/>
          <a:stretch>
            <a:fillRect/>
          </a:stretch>
        </p:blipFill>
        <p:spPr>
          <a:xfrm>
            <a:off x="810005" y="3767328"/>
            <a:ext cx="2570988" cy="1446180"/>
          </a:xfrm>
          <a:prstGeom prst="rect">
            <a:avLst/>
          </a:prstGeom>
          <a:ln w="6985">
            <a:solidFill>
              <a:srgbClr val="766343"/>
            </a:solidFill>
          </a:ln>
        </p:spPr>
      </p:pic>
      <p:pic>
        <p:nvPicPr>
          <p:cNvPr id="17" name="Dubai Tourism Events 11 | icon_chengjiu_dibai_b11.png" descr="Dubai | Tourism Events; source image 11; icon_chengjiu_dibai_b11.png"/>
          <p:cNvPicPr>
            <a:picLocks noChangeAspect="1"/>
          </p:cNvPicPr>
          <p:nvPr/>
        </p:nvPicPr>
        <p:blipFill>
          <a:blip r:embed="rId14"/>
          <a:stretch>
            <a:fillRect/>
          </a:stretch>
        </p:blipFill>
        <p:spPr>
          <a:xfrm>
            <a:off x="3477006" y="3767328"/>
            <a:ext cx="2570988" cy="1446180"/>
          </a:xfrm>
          <a:prstGeom prst="rect">
            <a:avLst/>
          </a:prstGeom>
          <a:ln w="6985">
            <a:solidFill>
              <a:srgbClr val="766343"/>
            </a:solidFill>
          </a:ln>
        </p:spPr>
      </p:pic>
      <p:pic>
        <p:nvPicPr>
          <p:cNvPr id="18" name="Dubai Tourism Events 12 | icon_chengjiu_dibai_b12.png" descr="Dubai | Tourism Events; source image 12; icon_chengjiu_dibai_b12.png"/>
          <p:cNvPicPr>
            <a:picLocks noChangeAspect="1"/>
          </p:cNvPicPr>
          <p:nvPr/>
        </p:nvPicPr>
        <p:blipFill>
          <a:blip r:embed="rId15"/>
          <a:stretch>
            <a:fillRect/>
          </a:stretch>
        </p:blipFill>
        <p:spPr>
          <a:xfrm>
            <a:off x="6144006" y="3767328"/>
            <a:ext cx="2570988" cy="1446180"/>
          </a:xfrm>
          <a:prstGeom prst="rect">
            <a:avLst/>
          </a:prstGeom>
          <a:ln w="6985">
            <a:solidFill>
              <a:srgbClr val="766343"/>
            </a:solidFill>
          </a:ln>
        </p:spPr>
      </p:pic>
      <p:pic>
        <p:nvPicPr>
          <p:cNvPr id="19" name="Dubai Tourism Events 13 | icon_chengjiu_dibai_b13.png" descr="Dubai | Tourism Events; source image 13; icon_chengjiu_dibai_b13.png"/>
          <p:cNvPicPr>
            <a:picLocks noChangeAspect="1"/>
          </p:cNvPicPr>
          <p:nvPr/>
        </p:nvPicPr>
        <p:blipFill>
          <a:blip r:embed="rId16"/>
          <a:stretch>
            <a:fillRect/>
          </a:stretch>
        </p:blipFill>
        <p:spPr>
          <a:xfrm>
            <a:off x="8811006" y="3767328"/>
            <a:ext cx="2570988" cy="1446180"/>
          </a:xfrm>
          <a:prstGeom prst="rect">
            <a:avLst/>
          </a:prstGeom>
          <a:ln w="6985">
            <a:solidFill>
              <a:srgbClr val="766343"/>
            </a:solidFill>
          </a:ln>
        </p:spPr>
      </p:pic>
      <p:pic>
        <p:nvPicPr>
          <p:cNvPr id="20" name="Dubai Tourism Events 14 | icon_chengjiu_dibai_b14.png" descr="Dubai | Tourism Events; source image 14; icon_chengjiu_dibai_b14.png"/>
          <p:cNvPicPr>
            <a:picLocks noChangeAspect="1"/>
          </p:cNvPicPr>
          <p:nvPr/>
        </p:nvPicPr>
        <p:blipFill>
          <a:blip r:embed="rId17"/>
          <a:stretch>
            <a:fillRect/>
          </a:stretch>
        </p:blipFill>
        <p:spPr>
          <a:xfrm>
            <a:off x="810005" y="5309520"/>
            <a:ext cx="2037588" cy="1146143"/>
          </a:xfrm>
          <a:prstGeom prst="rect">
            <a:avLst/>
          </a:prstGeom>
          <a:ln w="6985">
            <a:solidFill>
              <a:srgbClr val="766343"/>
            </a:solidFill>
          </a:ln>
        </p:spPr>
      </p:pic>
      <p:pic>
        <p:nvPicPr>
          <p:cNvPr id="21" name="Dubai Tourism Events 15 | icon_chengjiu_dibai_b15.png" descr="Dubai | Tourism Events; source image 15; icon_chengjiu_dibai_b15.png"/>
          <p:cNvPicPr>
            <a:picLocks noChangeAspect="1"/>
          </p:cNvPicPr>
          <p:nvPr/>
        </p:nvPicPr>
        <p:blipFill>
          <a:blip r:embed="rId18"/>
          <a:stretch>
            <a:fillRect/>
          </a:stretch>
        </p:blipFill>
        <p:spPr>
          <a:xfrm>
            <a:off x="2943606" y="5309520"/>
            <a:ext cx="2037588" cy="1146143"/>
          </a:xfrm>
          <a:prstGeom prst="rect">
            <a:avLst/>
          </a:prstGeom>
          <a:ln w="6985">
            <a:solidFill>
              <a:srgbClr val="766343"/>
            </a:solidFill>
          </a:ln>
        </p:spPr>
      </p:pic>
      <p:pic>
        <p:nvPicPr>
          <p:cNvPr id="22" name="Dubai Tourism Events 16 | icon_chengjiu_dibai_b16.png" descr="Dubai | Tourism Events; source image 16; icon_chengjiu_dibai_b16.png"/>
          <p:cNvPicPr>
            <a:picLocks noChangeAspect="1"/>
          </p:cNvPicPr>
          <p:nvPr/>
        </p:nvPicPr>
        <p:blipFill>
          <a:blip r:embed="rId19"/>
          <a:stretch>
            <a:fillRect/>
          </a:stretch>
        </p:blipFill>
        <p:spPr>
          <a:xfrm>
            <a:off x="5077206" y="5309520"/>
            <a:ext cx="2037588" cy="1146143"/>
          </a:xfrm>
          <a:prstGeom prst="rect">
            <a:avLst/>
          </a:prstGeom>
          <a:ln w="6985">
            <a:solidFill>
              <a:srgbClr val="766343"/>
            </a:solidFill>
          </a:ln>
        </p:spPr>
      </p:pic>
      <p:pic>
        <p:nvPicPr>
          <p:cNvPr id="23" name="Dubai Tourism Events 17 | icon_chengjiu_dibai_b17.png" descr="Dubai | Tourism Events; source image 17; icon_chengjiu_dibai_b17.png"/>
          <p:cNvPicPr>
            <a:picLocks noChangeAspect="1"/>
          </p:cNvPicPr>
          <p:nvPr/>
        </p:nvPicPr>
        <p:blipFill>
          <a:blip r:embed="rId20"/>
          <a:stretch>
            <a:fillRect/>
          </a:stretch>
        </p:blipFill>
        <p:spPr>
          <a:xfrm>
            <a:off x="7210806" y="5309520"/>
            <a:ext cx="2037588" cy="1146143"/>
          </a:xfrm>
          <a:prstGeom prst="rect">
            <a:avLst/>
          </a:prstGeom>
          <a:ln w="6985">
            <a:solidFill>
              <a:srgbClr val="766343"/>
            </a:solidFill>
          </a:ln>
        </p:spPr>
      </p:pic>
      <p:pic>
        <p:nvPicPr>
          <p:cNvPr id="24" name="Dubai Tourism Events 18 | icon_chengjiu_dibai_b18.png" descr="Dubai | Tourism Events; source image 18; icon_chengjiu_dibai_b18.png"/>
          <p:cNvPicPr>
            <a:picLocks noChangeAspect="1"/>
          </p:cNvPicPr>
          <p:nvPr/>
        </p:nvPicPr>
        <p:blipFill>
          <a:blip r:embed="rId21"/>
          <a:stretch>
            <a:fillRect/>
          </a:stretch>
        </p:blipFill>
        <p:spPr>
          <a:xfrm>
            <a:off x="9344406" y="5309520"/>
            <a:ext cx="2037588" cy="1146143"/>
          </a:xfrm>
          <a:prstGeom prst="rect">
            <a:avLst/>
          </a:prstGeom>
          <a:ln w="6985">
            <a:solidFill>
              <a:srgbClr val="766343"/>
            </a:solid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5" name="Reference Collection Interface - Empty Cabinet"/>
          <p:cNvPicPr>
            <a:picLocks noChangeAspect="1"/>
          </p:cNvPicPr>
          <p:nvPr/>
        </p:nvPicPr>
        <p:blipFill>
          <a:blip r:embed="rId3"/>
          <a:stretch>
            <a:fillRect/>
          </a:stretch>
        </p:blipFill>
        <p:spPr>
          <a:xfrm>
            <a:off x="0" y="0"/>
            <a:ext cx="12192000" cy="6858000"/>
          </a:xfrm>
          <a:prstGeom prst="rect">
            <a:avLst/>
          </a:prstGeom>
        </p:spPr>
      </p:pic>
      <p:sp>
        <p:nvSpPr>
          <p:cNvPr id="3" name="City Filter">
            <a:extLst>
              <a:ext uri="{FF2B5EF4-FFF2-40B4-BE49-F238E27FC236}">
                <a16:creationId xmlns:a16="http://schemas.microsoft.com/office/drawing/2014/main" id="{D0B68FEA-0290-4DB5-A541-4AFA28381324}"/>
              </a:ext>
            </a:extLst>
          </p:cNvPr>
          <p:cNvSpPr>
            <a:spLocks noGrp="1"/>
          </p:cNvSpPr>
          <p:nvPr/>
        </p:nvSpPr>
        <p:spPr>
          <a:xfrm>
            <a:off x="6762750" y="133350"/>
            <a:ext cx="1200150" cy="254000"/>
          </a:xfrm>
          <a:prstGeom prst="rect">
            <a:avLst/>
          </a:prstGeom>
          <a:noFill/>
        </p:spPr>
        <p:txBody>
          <a:bodyPr wrap="none" lIns="0" tIns="0" rIns="0" bIns="0" anchor="ctr">
            <a:spAutoFit/>
          </a:bodyPr>
          <a:lstStyle/>
          <a:p>
            <a:pPr>
              <a:buNone/>
              <a:defRPr sz="1400" b="0">
                <a:solidFill>
                  <a:srgbClr val="FFFFFF"/>
                </a:solidFill>
                <a:latin typeface="Arial"/>
                <a:ea typeface="Arial"/>
                <a:cs typeface="Arial"/>
              </a:defRPr>
            </a:pPr>
            <a:r>
              <a:t>All Cities</a:t>
            </a:r>
          </a:p>
        </p:txBody>
      </p:sp>
      <p:pic>
        <p:nvPicPr>
          <p:cNvPr id="177" name="Abu Dhabi Collectible 01 contact shadow"/>
          <p:cNvPicPr>
            <a:picLocks noChangeAspect="1"/>
          </p:cNvPicPr>
          <p:nvPr/>
        </p:nvPicPr>
        <p:blipFill>
          <a:blip r:embed="rId4"/>
          <a:stretch>
            <a:fillRect/>
          </a:stretch>
        </p:blipFill>
        <p:spPr>
          <a:xfrm>
            <a:off x="2744519" y="2451097"/>
            <a:ext cx="544097" cy="85725"/>
          </a:xfrm>
          <a:prstGeom prst="rect">
            <a:avLst/>
          </a:prstGeom>
        </p:spPr>
      </p:pic>
      <p:pic>
        <p:nvPicPr>
          <p:cNvPr id="178" name="Abu Dhabi Collectible 01"/>
          <p:cNvPicPr>
            <a:picLocks noChangeAspect="1"/>
          </p:cNvPicPr>
          <p:nvPr/>
        </p:nvPicPr>
        <p:blipFill>
          <a:blip r:embed="rId5"/>
          <a:srcRect l="33203" t="14258" r="31836" b="14453"/>
          <a:stretch>
            <a:fillRect/>
          </a:stretch>
        </p:blipFill>
        <p:spPr>
          <a:xfrm>
            <a:off x="2754983" y="1422397"/>
            <a:ext cx="523170" cy="1066800"/>
          </a:xfrm>
          <a:prstGeom prst="rect">
            <a:avLst/>
          </a:prstGeom>
        </p:spPr>
      </p:pic>
      <p:pic>
        <p:nvPicPr>
          <p:cNvPr id="179" name="Abu Dhabi Collectible 02 contact shadow"/>
          <p:cNvPicPr>
            <a:picLocks noChangeAspect="1"/>
          </p:cNvPicPr>
          <p:nvPr/>
        </p:nvPicPr>
        <p:blipFill>
          <a:blip r:embed="rId4"/>
          <a:stretch>
            <a:fillRect/>
          </a:stretch>
        </p:blipFill>
        <p:spPr>
          <a:xfrm>
            <a:off x="3397949" y="2451097"/>
            <a:ext cx="673608" cy="85725"/>
          </a:xfrm>
          <a:prstGeom prst="rect">
            <a:avLst/>
          </a:prstGeom>
        </p:spPr>
      </p:pic>
      <p:pic>
        <p:nvPicPr>
          <p:cNvPr id="180" name="Abu Dhabi Collectible 02"/>
          <p:cNvPicPr>
            <a:picLocks noChangeAspect="1"/>
          </p:cNvPicPr>
          <p:nvPr/>
        </p:nvPicPr>
        <p:blipFill>
          <a:blip r:embed="rId6"/>
          <a:srcRect l="24414" t="16992" r="25391" b="14062"/>
          <a:stretch>
            <a:fillRect/>
          </a:stretch>
        </p:blipFill>
        <p:spPr>
          <a:xfrm>
            <a:off x="3410903" y="1599554"/>
            <a:ext cx="647700" cy="889643"/>
          </a:xfrm>
          <a:prstGeom prst="rect">
            <a:avLst/>
          </a:prstGeom>
        </p:spPr>
      </p:pic>
      <p:pic>
        <p:nvPicPr>
          <p:cNvPr id="181" name="Abu Dhabi Collectible 03 contact shadow"/>
          <p:cNvPicPr>
            <a:picLocks noChangeAspect="1"/>
          </p:cNvPicPr>
          <p:nvPr/>
        </p:nvPicPr>
        <p:blipFill>
          <a:blip r:embed="rId4"/>
          <a:stretch>
            <a:fillRect/>
          </a:stretch>
        </p:blipFill>
        <p:spPr>
          <a:xfrm>
            <a:off x="4116134" y="2451097"/>
            <a:ext cx="673608" cy="85725"/>
          </a:xfrm>
          <a:prstGeom prst="rect">
            <a:avLst/>
          </a:prstGeom>
        </p:spPr>
      </p:pic>
      <p:pic>
        <p:nvPicPr>
          <p:cNvPr id="182" name="Abu Dhabi Collectible 03"/>
          <p:cNvPicPr>
            <a:picLocks noChangeAspect="1"/>
          </p:cNvPicPr>
          <p:nvPr/>
        </p:nvPicPr>
        <p:blipFill>
          <a:blip r:embed="rId7"/>
          <a:srcRect l="17773" t="18359" r="17578" b="15234"/>
          <a:stretch>
            <a:fillRect/>
          </a:stretch>
        </p:blipFill>
        <p:spPr>
          <a:xfrm>
            <a:off x="4129088" y="1823886"/>
            <a:ext cx="647700" cy="665311"/>
          </a:xfrm>
          <a:prstGeom prst="rect">
            <a:avLst/>
          </a:prstGeom>
        </p:spPr>
      </p:pic>
      <p:pic>
        <p:nvPicPr>
          <p:cNvPr id="183" name="Abu Dhabi Collectible 04 contact shadow"/>
          <p:cNvPicPr>
            <a:picLocks noChangeAspect="1"/>
          </p:cNvPicPr>
          <p:nvPr/>
        </p:nvPicPr>
        <p:blipFill>
          <a:blip r:embed="rId4"/>
          <a:stretch>
            <a:fillRect/>
          </a:stretch>
        </p:blipFill>
        <p:spPr>
          <a:xfrm>
            <a:off x="4834319" y="2451097"/>
            <a:ext cx="673608" cy="85725"/>
          </a:xfrm>
          <a:prstGeom prst="rect">
            <a:avLst/>
          </a:prstGeom>
        </p:spPr>
      </p:pic>
      <p:pic>
        <p:nvPicPr>
          <p:cNvPr id="184" name="Abu Dhabi Collectible 04"/>
          <p:cNvPicPr>
            <a:picLocks noChangeAspect="1"/>
          </p:cNvPicPr>
          <p:nvPr/>
        </p:nvPicPr>
        <p:blipFill>
          <a:blip r:embed="rId8"/>
          <a:srcRect l="25781" t="15039" r="28320" b="14258"/>
          <a:stretch>
            <a:fillRect/>
          </a:stretch>
        </p:blipFill>
        <p:spPr>
          <a:xfrm>
            <a:off x="4847273" y="1491463"/>
            <a:ext cx="647700" cy="997734"/>
          </a:xfrm>
          <a:prstGeom prst="rect">
            <a:avLst/>
          </a:prstGeom>
        </p:spPr>
      </p:pic>
      <p:pic>
        <p:nvPicPr>
          <p:cNvPr id="185" name="Abu Dhabi Collectible 05 contact shadow"/>
          <p:cNvPicPr>
            <a:picLocks noChangeAspect="1"/>
          </p:cNvPicPr>
          <p:nvPr/>
        </p:nvPicPr>
        <p:blipFill>
          <a:blip r:embed="rId4"/>
          <a:stretch>
            <a:fillRect/>
          </a:stretch>
        </p:blipFill>
        <p:spPr>
          <a:xfrm>
            <a:off x="5552503" y="2451097"/>
            <a:ext cx="673608" cy="85725"/>
          </a:xfrm>
          <a:prstGeom prst="rect">
            <a:avLst/>
          </a:prstGeom>
        </p:spPr>
      </p:pic>
      <p:pic>
        <p:nvPicPr>
          <p:cNvPr id="186" name="Abu Dhabi Collectible 05"/>
          <p:cNvPicPr>
            <a:picLocks noChangeAspect="1"/>
          </p:cNvPicPr>
          <p:nvPr/>
        </p:nvPicPr>
        <p:blipFill>
          <a:blip r:embed="rId9"/>
          <a:srcRect l="11133" t="26367" r="9180" b="12305"/>
          <a:stretch>
            <a:fillRect/>
          </a:stretch>
        </p:blipFill>
        <p:spPr>
          <a:xfrm>
            <a:off x="5565458" y="1990722"/>
            <a:ext cx="647700" cy="498475"/>
          </a:xfrm>
          <a:prstGeom prst="rect">
            <a:avLst/>
          </a:prstGeom>
        </p:spPr>
      </p:pic>
      <p:pic>
        <p:nvPicPr>
          <p:cNvPr id="187" name="Abu Dhabi Collectible 06 contact shadow"/>
          <p:cNvPicPr>
            <a:picLocks noChangeAspect="1"/>
          </p:cNvPicPr>
          <p:nvPr/>
        </p:nvPicPr>
        <p:blipFill>
          <a:blip r:embed="rId4"/>
          <a:stretch>
            <a:fillRect/>
          </a:stretch>
        </p:blipFill>
        <p:spPr>
          <a:xfrm>
            <a:off x="2679763" y="4508497"/>
            <a:ext cx="673608" cy="85725"/>
          </a:xfrm>
          <a:prstGeom prst="rect">
            <a:avLst/>
          </a:prstGeom>
        </p:spPr>
      </p:pic>
      <p:pic>
        <p:nvPicPr>
          <p:cNvPr id="188" name="Abu Dhabi Collectible 06"/>
          <p:cNvPicPr>
            <a:picLocks noChangeAspect="1"/>
          </p:cNvPicPr>
          <p:nvPr/>
        </p:nvPicPr>
        <p:blipFill>
          <a:blip r:embed="rId10"/>
          <a:srcRect l="21680" t="13477" r="25000" b="14453"/>
          <a:stretch>
            <a:fillRect/>
          </a:stretch>
        </p:blipFill>
        <p:spPr>
          <a:xfrm>
            <a:off x="2692718" y="3671134"/>
            <a:ext cx="647700" cy="875463"/>
          </a:xfrm>
          <a:prstGeom prst="rect">
            <a:avLst/>
          </a:prstGeom>
        </p:spPr>
      </p:pic>
      <p:pic>
        <p:nvPicPr>
          <p:cNvPr id="189" name="Abu Dhabi Collectible 07 contact shadow"/>
          <p:cNvPicPr>
            <a:picLocks noChangeAspect="1"/>
          </p:cNvPicPr>
          <p:nvPr/>
        </p:nvPicPr>
        <p:blipFill>
          <a:blip r:embed="rId4"/>
          <a:stretch>
            <a:fillRect/>
          </a:stretch>
        </p:blipFill>
        <p:spPr>
          <a:xfrm>
            <a:off x="3397949" y="4508497"/>
            <a:ext cx="673608" cy="85725"/>
          </a:xfrm>
          <a:prstGeom prst="rect">
            <a:avLst/>
          </a:prstGeom>
        </p:spPr>
      </p:pic>
      <p:pic>
        <p:nvPicPr>
          <p:cNvPr id="190" name="Abu Dhabi Collectible 07"/>
          <p:cNvPicPr>
            <a:picLocks noChangeAspect="1"/>
          </p:cNvPicPr>
          <p:nvPr/>
        </p:nvPicPr>
        <p:blipFill>
          <a:blip r:embed="rId11"/>
          <a:srcRect l="22656" t="15820" r="22070" b="13281"/>
          <a:stretch>
            <a:fillRect/>
          </a:stretch>
        </p:blipFill>
        <p:spPr>
          <a:xfrm>
            <a:off x="3410903" y="3715801"/>
            <a:ext cx="647700" cy="830795"/>
          </a:xfrm>
          <a:prstGeom prst="rect">
            <a:avLst/>
          </a:prstGeom>
        </p:spPr>
      </p:pic>
      <p:pic>
        <p:nvPicPr>
          <p:cNvPr id="191" name="Abu Dhabi Collectible 08 contact shadow"/>
          <p:cNvPicPr>
            <a:picLocks noChangeAspect="1"/>
          </p:cNvPicPr>
          <p:nvPr/>
        </p:nvPicPr>
        <p:blipFill>
          <a:blip r:embed="rId4"/>
          <a:stretch>
            <a:fillRect/>
          </a:stretch>
        </p:blipFill>
        <p:spPr>
          <a:xfrm>
            <a:off x="4116134" y="4508497"/>
            <a:ext cx="673608" cy="85725"/>
          </a:xfrm>
          <a:prstGeom prst="rect">
            <a:avLst/>
          </a:prstGeom>
        </p:spPr>
      </p:pic>
      <p:pic>
        <p:nvPicPr>
          <p:cNvPr id="192" name="Abu Dhabi Collectible 08"/>
          <p:cNvPicPr>
            <a:picLocks noChangeAspect="1"/>
          </p:cNvPicPr>
          <p:nvPr/>
        </p:nvPicPr>
        <p:blipFill>
          <a:blip r:embed="rId12"/>
          <a:srcRect l="12305" t="33398" r="12500" b="13867"/>
          <a:stretch>
            <a:fillRect/>
          </a:stretch>
        </p:blipFill>
        <p:spPr>
          <a:xfrm>
            <a:off x="4129088" y="4092366"/>
            <a:ext cx="647700" cy="454231"/>
          </a:xfrm>
          <a:prstGeom prst="rect">
            <a:avLst/>
          </a:prstGeom>
        </p:spPr>
      </p:pic>
      <p:pic>
        <p:nvPicPr>
          <p:cNvPr id="193" name="Abu Dhabi Collectible 09 contact shadow"/>
          <p:cNvPicPr>
            <a:picLocks noChangeAspect="1"/>
          </p:cNvPicPr>
          <p:nvPr/>
        </p:nvPicPr>
        <p:blipFill>
          <a:blip r:embed="rId4"/>
          <a:stretch>
            <a:fillRect/>
          </a:stretch>
        </p:blipFill>
        <p:spPr>
          <a:xfrm>
            <a:off x="4909979" y="4508497"/>
            <a:ext cx="522286" cy="85725"/>
          </a:xfrm>
          <a:prstGeom prst="rect">
            <a:avLst/>
          </a:prstGeom>
        </p:spPr>
      </p:pic>
      <p:pic>
        <p:nvPicPr>
          <p:cNvPr id="194" name="Abu Dhabi Collectible 09"/>
          <p:cNvPicPr>
            <a:picLocks noChangeAspect="1"/>
          </p:cNvPicPr>
          <p:nvPr/>
        </p:nvPicPr>
        <p:blipFill>
          <a:blip r:embed="rId13"/>
          <a:srcRect l="33789" t="15234" r="33203" b="14648"/>
          <a:stretch>
            <a:fillRect/>
          </a:stretch>
        </p:blipFill>
        <p:spPr>
          <a:xfrm>
            <a:off x="4920023" y="3479797"/>
            <a:ext cx="502198" cy="1066800"/>
          </a:xfrm>
          <a:prstGeom prst="rect">
            <a:avLst/>
          </a:prstGeom>
        </p:spPr>
      </p:pic>
      <p:pic>
        <p:nvPicPr>
          <p:cNvPr id="195" name="Abu Dhabi Collectible 10 contact shadow"/>
          <p:cNvPicPr>
            <a:picLocks noChangeAspect="1"/>
          </p:cNvPicPr>
          <p:nvPr/>
        </p:nvPicPr>
        <p:blipFill>
          <a:blip r:embed="rId4"/>
          <a:stretch>
            <a:fillRect/>
          </a:stretch>
        </p:blipFill>
        <p:spPr>
          <a:xfrm>
            <a:off x="5552503" y="4508497"/>
            <a:ext cx="673608" cy="85725"/>
          </a:xfrm>
          <a:prstGeom prst="rect">
            <a:avLst/>
          </a:prstGeom>
        </p:spPr>
      </p:pic>
      <p:pic>
        <p:nvPicPr>
          <p:cNvPr id="196" name="Abu Dhabi Collectible 10"/>
          <p:cNvPicPr>
            <a:picLocks noChangeAspect="1"/>
          </p:cNvPicPr>
          <p:nvPr/>
        </p:nvPicPr>
        <p:blipFill>
          <a:blip r:embed="rId14"/>
          <a:srcRect l="25195" t="14844" r="25586" b="14453"/>
          <a:stretch>
            <a:fillRect/>
          </a:stretch>
        </p:blipFill>
        <p:spPr>
          <a:xfrm>
            <a:off x="5565458" y="3616170"/>
            <a:ext cx="647700" cy="930427"/>
          </a:xfrm>
          <a:prstGeom prst="rect">
            <a:avLst/>
          </a:prstGeom>
        </p:spPr>
      </p:pic>
      <p:pic>
        <p:nvPicPr>
          <p:cNvPr id="197" name="Abu Dhabi Collectible 11 contact shadow"/>
          <p:cNvPicPr>
            <a:picLocks noChangeAspect="1"/>
          </p:cNvPicPr>
          <p:nvPr/>
        </p:nvPicPr>
        <p:blipFill>
          <a:blip r:embed="rId4"/>
          <a:stretch>
            <a:fillRect/>
          </a:stretch>
        </p:blipFill>
        <p:spPr>
          <a:xfrm>
            <a:off x="2679763" y="6565897"/>
            <a:ext cx="673608" cy="85725"/>
          </a:xfrm>
          <a:prstGeom prst="rect">
            <a:avLst/>
          </a:prstGeom>
        </p:spPr>
      </p:pic>
      <p:pic>
        <p:nvPicPr>
          <p:cNvPr id="198" name="Abu Dhabi Collectible 11"/>
          <p:cNvPicPr>
            <a:picLocks noChangeAspect="1"/>
          </p:cNvPicPr>
          <p:nvPr/>
        </p:nvPicPr>
        <p:blipFill>
          <a:blip r:embed="rId15"/>
          <a:srcRect l="23047" t="14062" r="26562" b="14258"/>
          <a:stretch>
            <a:fillRect/>
          </a:stretch>
        </p:blipFill>
        <p:spPr>
          <a:xfrm>
            <a:off x="2692718" y="5682657"/>
            <a:ext cx="647700" cy="921340"/>
          </a:xfrm>
          <a:prstGeom prst="rect">
            <a:avLst/>
          </a:prstGeom>
        </p:spPr>
      </p:pic>
      <p:pic>
        <p:nvPicPr>
          <p:cNvPr id="199" name="Abu Dhabi Collectible 12 contact shadow"/>
          <p:cNvPicPr>
            <a:picLocks noChangeAspect="1"/>
          </p:cNvPicPr>
          <p:nvPr/>
        </p:nvPicPr>
        <p:blipFill>
          <a:blip r:embed="rId4"/>
          <a:stretch>
            <a:fillRect/>
          </a:stretch>
        </p:blipFill>
        <p:spPr>
          <a:xfrm>
            <a:off x="3397949" y="6565897"/>
            <a:ext cx="673608" cy="85725"/>
          </a:xfrm>
          <a:prstGeom prst="rect">
            <a:avLst/>
          </a:prstGeom>
        </p:spPr>
      </p:pic>
      <p:pic>
        <p:nvPicPr>
          <p:cNvPr id="200" name="Abu Dhabi Collectible 12"/>
          <p:cNvPicPr>
            <a:picLocks noChangeAspect="1"/>
          </p:cNvPicPr>
          <p:nvPr/>
        </p:nvPicPr>
        <p:blipFill>
          <a:blip r:embed="rId16"/>
          <a:srcRect l="25586" t="14648" r="22852" b="12891"/>
          <a:stretch>
            <a:fillRect/>
          </a:stretch>
        </p:blipFill>
        <p:spPr>
          <a:xfrm>
            <a:off x="3410903" y="5693781"/>
            <a:ext cx="647700" cy="910216"/>
          </a:xfrm>
          <a:prstGeom prst="rect">
            <a:avLst/>
          </a:prstGeom>
        </p:spPr>
      </p:pic>
      <p:pic>
        <p:nvPicPr>
          <p:cNvPr id="201" name="Abu Dhabi Collectible 13 contact shadow"/>
          <p:cNvPicPr>
            <a:picLocks noChangeAspect="1"/>
          </p:cNvPicPr>
          <p:nvPr/>
        </p:nvPicPr>
        <p:blipFill>
          <a:blip r:embed="rId4"/>
          <a:stretch>
            <a:fillRect/>
          </a:stretch>
        </p:blipFill>
        <p:spPr>
          <a:xfrm>
            <a:off x="4116134" y="6565897"/>
            <a:ext cx="673608" cy="85725"/>
          </a:xfrm>
          <a:prstGeom prst="rect">
            <a:avLst/>
          </a:prstGeom>
        </p:spPr>
      </p:pic>
      <p:pic>
        <p:nvPicPr>
          <p:cNvPr id="202" name="Abu Dhabi Collectible 13"/>
          <p:cNvPicPr>
            <a:picLocks noChangeAspect="1"/>
          </p:cNvPicPr>
          <p:nvPr/>
        </p:nvPicPr>
        <p:blipFill>
          <a:blip r:embed="rId17"/>
          <a:srcRect l="18164" t="15430" r="26562" b="12109"/>
          <a:stretch>
            <a:fillRect/>
          </a:stretch>
        </p:blipFill>
        <p:spPr>
          <a:xfrm>
            <a:off x="4129088" y="5754891"/>
            <a:ext cx="647700" cy="849106"/>
          </a:xfrm>
          <a:prstGeom prst="rect">
            <a:avLst/>
          </a:prstGeom>
        </p:spPr>
      </p:pic>
      <p:pic>
        <p:nvPicPr>
          <p:cNvPr id="203" name="Abu Dhabi Collectible 14 contact shadow"/>
          <p:cNvPicPr>
            <a:picLocks noChangeAspect="1"/>
          </p:cNvPicPr>
          <p:nvPr/>
        </p:nvPicPr>
        <p:blipFill>
          <a:blip r:embed="rId4"/>
          <a:stretch>
            <a:fillRect/>
          </a:stretch>
        </p:blipFill>
        <p:spPr>
          <a:xfrm>
            <a:off x="4834319" y="6565897"/>
            <a:ext cx="673608" cy="85725"/>
          </a:xfrm>
          <a:prstGeom prst="rect">
            <a:avLst/>
          </a:prstGeom>
        </p:spPr>
      </p:pic>
      <p:pic>
        <p:nvPicPr>
          <p:cNvPr id="204" name="Abu Dhabi Collectible 14"/>
          <p:cNvPicPr>
            <a:picLocks noChangeAspect="1"/>
          </p:cNvPicPr>
          <p:nvPr/>
        </p:nvPicPr>
        <p:blipFill>
          <a:blip r:embed="rId18"/>
          <a:srcRect l="13867" t="20898" r="12891" b="22070"/>
          <a:stretch>
            <a:fillRect/>
          </a:stretch>
        </p:blipFill>
        <p:spPr>
          <a:xfrm>
            <a:off x="4847273" y="6099655"/>
            <a:ext cx="647700" cy="504342"/>
          </a:xfrm>
          <a:prstGeom prst="rect">
            <a:avLst/>
          </a:prstGeom>
        </p:spPr>
      </p:pic>
      <p:pic>
        <p:nvPicPr>
          <p:cNvPr id="205" name="Abu Dhabi Collectible 15 contact shadow"/>
          <p:cNvPicPr>
            <a:picLocks noChangeAspect="1"/>
          </p:cNvPicPr>
          <p:nvPr/>
        </p:nvPicPr>
        <p:blipFill>
          <a:blip r:embed="rId4"/>
          <a:stretch>
            <a:fillRect/>
          </a:stretch>
        </p:blipFill>
        <p:spPr>
          <a:xfrm>
            <a:off x="5552503" y="6565897"/>
            <a:ext cx="673608" cy="85725"/>
          </a:xfrm>
          <a:prstGeom prst="rect">
            <a:avLst/>
          </a:prstGeom>
        </p:spPr>
      </p:pic>
      <p:pic>
        <p:nvPicPr>
          <p:cNvPr id="206" name="Abu Dhabi Collectible 15"/>
          <p:cNvPicPr>
            <a:picLocks noChangeAspect="1"/>
          </p:cNvPicPr>
          <p:nvPr/>
        </p:nvPicPr>
        <p:blipFill>
          <a:blip r:embed="rId19"/>
          <a:srcRect l="21875" t="11914" r="20508" b="12500"/>
          <a:stretch>
            <a:fillRect/>
          </a:stretch>
        </p:blipFill>
        <p:spPr>
          <a:xfrm>
            <a:off x="5565458" y="5754303"/>
            <a:ext cx="647700" cy="849694"/>
          </a:xfrm>
          <a:prstGeom prst="rect">
            <a:avLst/>
          </a:prstGeom>
        </p:spPr>
      </p:pic>
      <p:pic>
        <p:nvPicPr>
          <p:cNvPr id="207" name="Dubai Collectible 01 contact shadow"/>
          <p:cNvPicPr>
            <a:picLocks noChangeAspect="1"/>
          </p:cNvPicPr>
          <p:nvPr/>
        </p:nvPicPr>
        <p:blipFill>
          <a:blip r:embed="rId4"/>
          <a:stretch>
            <a:fillRect/>
          </a:stretch>
        </p:blipFill>
        <p:spPr>
          <a:xfrm>
            <a:off x="6508622" y="2451097"/>
            <a:ext cx="388241" cy="85725"/>
          </a:xfrm>
          <a:prstGeom prst="rect">
            <a:avLst/>
          </a:prstGeom>
        </p:spPr>
      </p:pic>
      <p:pic>
        <p:nvPicPr>
          <p:cNvPr id="208" name="Dubai Collectible 01"/>
          <p:cNvPicPr>
            <a:picLocks noChangeAspect="1"/>
          </p:cNvPicPr>
          <p:nvPr/>
        </p:nvPicPr>
        <p:blipFill>
          <a:blip r:embed="rId20"/>
          <a:srcRect l="26342" t="4922" r="30034" b="11969"/>
          <a:stretch>
            <a:fillRect/>
          </a:stretch>
        </p:blipFill>
        <p:spPr>
          <a:xfrm>
            <a:off x="6516088" y="1422397"/>
            <a:ext cx="373308" cy="1066800"/>
          </a:xfrm>
          <a:prstGeom prst="rect">
            <a:avLst/>
          </a:prstGeom>
        </p:spPr>
      </p:pic>
      <p:pic>
        <p:nvPicPr>
          <p:cNvPr id="209" name="Dubai Collectible 02 contact shadow"/>
          <p:cNvPicPr>
            <a:picLocks noChangeAspect="1"/>
          </p:cNvPicPr>
          <p:nvPr/>
        </p:nvPicPr>
        <p:blipFill>
          <a:blip r:embed="rId4"/>
          <a:stretch>
            <a:fillRect/>
          </a:stretch>
        </p:blipFill>
        <p:spPr>
          <a:xfrm>
            <a:off x="7112085" y="2451097"/>
            <a:ext cx="617684" cy="85725"/>
          </a:xfrm>
          <a:prstGeom prst="rect">
            <a:avLst/>
          </a:prstGeom>
        </p:spPr>
      </p:pic>
      <p:pic>
        <p:nvPicPr>
          <p:cNvPr id="210" name="Dubai Collectible 02"/>
          <p:cNvPicPr>
            <a:picLocks noChangeAspect="1"/>
          </p:cNvPicPr>
          <p:nvPr/>
        </p:nvPicPr>
        <p:blipFill>
          <a:blip r:embed="rId21"/>
          <a:srcRect l="18456" t="5495" r="22411" b="5965"/>
          <a:stretch>
            <a:fillRect/>
          </a:stretch>
        </p:blipFill>
        <p:spPr>
          <a:xfrm>
            <a:off x="7123964" y="1422397"/>
            <a:ext cx="593927" cy="1066800"/>
          </a:xfrm>
          <a:prstGeom prst="rect">
            <a:avLst/>
          </a:prstGeom>
        </p:spPr>
      </p:pic>
      <p:pic>
        <p:nvPicPr>
          <p:cNvPr id="211" name="Dubai Collectible 03 contact shadow"/>
          <p:cNvPicPr>
            <a:picLocks noChangeAspect="1"/>
          </p:cNvPicPr>
          <p:nvPr/>
        </p:nvPicPr>
        <p:blipFill>
          <a:blip r:embed="rId4"/>
          <a:stretch>
            <a:fillRect/>
          </a:stretch>
        </p:blipFill>
        <p:spPr>
          <a:xfrm>
            <a:off x="7802309" y="2451097"/>
            <a:ext cx="673608" cy="85725"/>
          </a:xfrm>
          <a:prstGeom prst="rect">
            <a:avLst/>
          </a:prstGeom>
        </p:spPr>
      </p:pic>
      <p:pic>
        <p:nvPicPr>
          <p:cNvPr id="212" name="Dubai Collectible 03"/>
          <p:cNvPicPr>
            <a:picLocks noChangeAspect="1"/>
          </p:cNvPicPr>
          <p:nvPr/>
        </p:nvPicPr>
        <p:blipFill>
          <a:blip r:embed="rId22"/>
          <a:srcRect l="1172" t="293"/>
          <a:stretch>
            <a:fillRect/>
          </a:stretch>
        </p:blipFill>
        <p:spPr>
          <a:xfrm>
            <a:off x="7815263" y="1835737"/>
            <a:ext cx="647700" cy="653460"/>
          </a:xfrm>
          <a:prstGeom prst="rect">
            <a:avLst/>
          </a:prstGeom>
        </p:spPr>
      </p:pic>
      <p:pic>
        <p:nvPicPr>
          <p:cNvPr id="213" name="Dubai Collectible 04 contact shadow"/>
          <p:cNvPicPr>
            <a:picLocks noChangeAspect="1"/>
          </p:cNvPicPr>
          <p:nvPr/>
        </p:nvPicPr>
        <p:blipFill>
          <a:blip r:embed="rId4"/>
          <a:stretch>
            <a:fillRect/>
          </a:stretch>
        </p:blipFill>
        <p:spPr>
          <a:xfrm>
            <a:off x="8520494" y="2451097"/>
            <a:ext cx="673608" cy="85725"/>
          </a:xfrm>
          <a:prstGeom prst="rect">
            <a:avLst/>
          </a:prstGeom>
        </p:spPr>
      </p:pic>
      <p:pic>
        <p:nvPicPr>
          <p:cNvPr id="214" name="Dubai Collectible 04"/>
          <p:cNvPicPr>
            <a:picLocks noChangeAspect="1"/>
          </p:cNvPicPr>
          <p:nvPr/>
        </p:nvPicPr>
        <p:blipFill>
          <a:blip r:embed="rId23"/>
          <a:srcRect l="1967" t="19426" r="2459" b="15453"/>
          <a:stretch>
            <a:fillRect/>
          </a:stretch>
        </p:blipFill>
        <p:spPr>
          <a:xfrm>
            <a:off x="8533448" y="2161459"/>
            <a:ext cx="647700" cy="327738"/>
          </a:xfrm>
          <a:prstGeom prst="rect">
            <a:avLst/>
          </a:prstGeom>
        </p:spPr>
      </p:pic>
      <p:pic>
        <p:nvPicPr>
          <p:cNvPr id="215" name="Dubai Collectible 05 contact shadow"/>
          <p:cNvPicPr>
            <a:picLocks noChangeAspect="1"/>
          </p:cNvPicPr>
          <p:nvPr/>
        </p:nvPicPr>
        <p:blipFill>
          <a:blip r:embed="rId4"/>
          <a:stretch>
            <a:fillRect/>
          </a:stretch>
        </p:blipFill>
        <p:spPr>
          <a:xfrm>
            <a:off x="9238679" y="2451097"/>
            <a:ext cx="673608" cy="85725"/>
          </a:xfrm>
          <a:prstGeom prst="rect">
            <a:avLst/>
          </a:prstGeom>
        </p:spPr>
      </p:pic>
      <p:pic>
        <p:nvPicPr>
          <p:cNvPr id="216" name="Dubai Collectible 05"/>
          <p:cNvPicPr>
            <a:picLocks noChangeAspect="1"/>
          </p:cNvPicPr>
          <p:nvPr/>
        </p:nvPicPr>
        <p:blipFill>
          <a:blip r:embed="rId24"/>
          <a:srcRect l="18359" t="2930" r="13281" b="2148"/>
          <a:stretch>
            <a:fillRect/>
          </a:stretch>
        </p:blipFill>
        <p:spPr>
          <a:xfrm>
            <a:off x="9251633" y="1589819"/>
            <a:ext cx="647700" cy="899378"/>
          </a:xfrm>
          <a:prstGeom prst="rect">
            <a:avLst/>
          </a:prstGeom>
        </p:spPr>
      </p:pic>
      <p:pic>
        <p:nvPicPr>
          <p:cNvPr id="217" name="Dubai Collectible 06 contact shadow"/>
          <p:cNvPicPr>
            <a:picLocks noChangeAspect="1"/>
          </p:cNvPicPr>
          <p:nvPr/>
        </p:nvPicPr>
        <p:blipFill>
          <a:blip r:embed="rId4"/>
          <a:stretch>
            <a:fillRect/>
          </a:stretch>
        </p:blipFill>
        <p:spPr>
          <a:xfrm>
            <a:off x="6365939" y="4508497"/>
            <a:ext cx="673608" cy="85725"/>
          </a:xfrm>
          <a:prstGeom prst="rect">
            <a:avLst/>
          </a:prstGeom>
        </p:spPr>
      </p:pic>
      <p:pic>
        <p:nvPicPr>
          <p:cNvPr id="218" name="Dubai Collectible 06"/>
          <p:cNvPicPr>
            <a:picLocks noChangeAspect="1"/>
          </p:cNvPicPr>
          <p:nvPr/>
        </p:nvPicPr>
        <p:blipFill>
          <a:blip r:embed="rId25"/>
          <a:srcRect l="98" t="293"/>
          <a:stretch>
            <a:fillRect/>
          </a:stretch>
        </p:blipFill>
        <p:spPr>
          <a:xfrm>
            <a:off x="6378893" y="3900163"/>
            <a:ext cx="647700" cy="646433"/>
          </a:xfrm>
          <a:prstGeom prst="rect">
            <a:avLst/>
          </a:prstGeom>
        </p:spPr>
      </p:pic>
      <p:pic>
        <p:nvPicPr>
          <p:cNvPr id="219" name="Dubai Collectible 07 contact shadow"/>
          <p:cNvPicPr>
            <a:picLocks noChangeAspect="1"/>
          </p:cNvPicPr>
          <p:nvPr/>
        </p:nvPicPr>
        <p:blipFill>
          <a:blip r:embed="rId4"/>
          <a:stretch>
            <a:fillRect/>
          </a:stretch>
        </p:blipFill>
        <p:spPr>
          <a:xfrm>
            <a:off x="7084124" y="4508497"/>
            <a:ext cx="673608" cy="85725"/>
          </a:xfrm>
          <a:prstGeom prst="rect">
            <a:avLst/>
          </a:prstGeom>
        </p:spPr>
      </p:pic>
      <p:pic>
        <p:nvPicPr>
          <p:cNvPr id="220" name="Dubai Collectible 07"/>
          <p:cNvPicPr>
            <a:picLocks noChangeAspect="1"/>
          </p:cNvPicPr>
          <p:nvPr/>
        </p:nvPicPr>
        <p:blipFill>
          <a:blip r:embed="rId26"/>
          <a:srcRect l="2148" t="12305" r="2246" b="11816"/>
          <a:stretch>
            <a:fillRect/>
          </a:stretch>
        </p:blipFill>
        <p:spPr>
          <a:xfrm>
            <a:off x="7097078" y="4032539"/>
            <a:ext cx="647700" cy="514058"/>
          </a:xfrm>
          <a:prstGeom prst="rect">
            <a:avLst/>
          </a:prstGeom>
        </p:spPr>
      </p:pic>
      <p:pic>
        <p:nvPicPr>
          <p:cNvPr id="221" name="Dubai Collectible 08 contact shadow"/>
          <p:cNvPicPr>
            <a:picLocks noChangeAspect="1"/>
          </p:cNvPicPr>
          <p:nvPr/>
        </p:nvPicPr>
        <p:blipFill>
          <a:blip r:embed="rId4"/>
          <a:stretch>
            <a:fillRect/>
          </a:stretch>
        </p:blipFill>
        <p:spPr>
          <a:xfrm>
            <a:off x="7802309" y="4508497"/>
            <a:ext cx="673608" cy="85725"/>
          </a:xfrm>
          <a:prstGeom prst="rect">
            <a:avLst/>
          </a:prstGeom>
        </p:spPr>
      </p:pic>
      <p:pic>
        <p:nvPicPr>
          <p:cNvPr id="222" name="Dubai Collectible 08"/>
          <p:cNvPicPr>
            <a:picLocks noChangeAspect="1"/>
          </p:cNvPicPr>
          <p:nvPr/>
        </p:nvPicPr>
        <p:blipFill>
          <a:blip r:embed="rId27"/>
          <a:srcRect l="2637" t="293" r="781" b="4492"/>
          <a:stretch>
            <a:fillRect/>
          </a:stretch>
        </p:blipFill>
        <p:spPr>
          <a:xfrm>
            <a:off x="7815263" y="3908065"/>
            <a:ext cx="647700" cy="638531"/>
          </a:xfrm>
          <a:prstGeom prst="rect">
            <a:avLst/>
          </a:prstGeom>
        </p:spPr>
      </p:pic>
      <p:pic>
        <p:nvPicPr>
          <p:cNvPr id="223" name="Dubai Collectible 09 contact shadow"/>
          <p:cNvPicPr>
            <a:picLocks noChangeAspect="1"/>
          </p:cNvPicPr>
          <p:nvPr/>
        </p:nvPicPr>
        <p:blipFill>
          <a:blip r:embed="rId4"/>
          <a:stretch>
            <a:fillRect/>
          </a:stretch>
        </p:blipFill>
        <p:spPr>
          <a:xfrm>
            <a:off x="8520494" y="4508497"/>
            <a:ext cx="673608" cy="85725"/>
          </a:xfrm>
          <a:prstGeom prst="rect">
            <a:avLst/>
          </a:prstGeom>
        </p:spPr>
      </p:pic>
      <p:pic>
        <p:nvPicPr>
          <p:cNvPr id="224" name="Dubai Collectible 09"/>
          <p:cNvPicPr>
            <a:picLocks noChangeAspect="1"/>
          </p:cNvPicPr>
          <p:nvPr/>
        </p:nvPicPr>
        <p:blipFill>
          <a:blip r:embed="rId28"/>
          <a:srcRect l="9241" t="5816" r="2475" b="1313"/>
          <a:stretch>
            <a:fillRect/>
          </a:stretch>
        </p:blipFill>
        <p:spPr>
          <a:xfrm>
            <a:off x="8533448" y="3947323"/>
            <a:ext cx="647700" cy="599274"/>
          </a:xfrm>
          <a:prstGeom prst="rect">
            <a:avLst/>
          </a:prstGeom>
        </p:spPr>
      </p:pic>
      <p:pic>
        <p:nvPicPr>
          <p:cNvPr id="225" name="Dubai Collectible 10 contact shadow"/>
          <p:cNvPicPr>
            <a:picLocks noChangeAspect="1"/>
          </p:cNvPicPr>
          <p:nvPr/>
        </p:nvPicPr>
        <p:blipFill>
          <a:blip r:embed="rId4"/>
          <a:stretch>
            <a:fillRect/>
          </a:stretch>
        </p:blipFill>
        <p:spPr>
          <a:xfrm>
            <a:off x="9238679" y="4508497"/>
            <a:ext cx="673608" cy="85725"/>
          </a:xfrm>
          <a:prstGeom prst="rect">
            <a:avLst/>
          </a:prstGeom>
        </p:spPr>
      </p:pic>
      <p:pic>
        <p:nvPicPr>
          <p:cNvPr id="226" name="Dubai Collectible 10"/>
          <p:cNvPicPr>
            <a:picLocks noChangeAspect="1"/>
          </p:cNvPicPr>
          <p:nvPr/>
        </p:nvPicPr>
        <p:blipFill>
          <a:blip r:embed="rId29"/>
          <a:srcRect t="1331"/>
          <a:stretch>
            <a:fillRect/>
          </a:stretch>
        </p:blipFill>
        <p:spPr>
          <a:xfrm>
            <a:off x="9251633" y="3613517"/>
            <a:ext cx="647700" cy="933080"/>
          </a:xfrm>
          <a:prstGeom prst="rect">
            <a:avLst/>
          </a:prstGeom>
        </p:spPr>
      </p:pic>
      <p:pic>
        <p:nvPicPr>
          <p:cNvPr id="227" name="Dubai Collectible 11 contact shadow"/>
          <p:cNvPicPr>
            <a:picLocks noChangeAspect="1"/>
          </p:cNvPicPr>
          <p:nvPr/>
        </p:nvPicPr>
        <p:blipFill>
          <a:blip r:embed="rId4"/>
          <a:stretch>
            <a:fillRect/>
          </a:stretch>
        </p:blipFill>
        <p:spPr>
          <a:xfrm>
            <a:off x="6365939" y="6565897"/>
            <a:ext cx="673608" cy="85725"/>
          </a:xfrm>
          <a:prstGeom prst="rect">
            <a:avLst/>
          </a:prstGeom>
        </p:spPr>
      </p:pic>
      <p:pic>
        <p:nvPicPr>
          <p:cNvPr id="228" name="Dubai Collectible 11"/>
          <p:cNvPicPr>
            <a:picLocks noChangeAspect="1"/>
          </p:cNvPicPr>
          <p:nvPr/>
        </p:nvPicPr>
        <p:blipFill>
          <a:blip r:embed="rId30"/>
          <a:srcRect/>
          <a:stretch>
            <a:fillRect/>
          </a:stretch>
        </p:blipFill>
        <p:spPr>
          <a:xfrm>
            <a:off x="6378893" y="5632446"/>
            <a:ext cx="647700" cy="971551"/>
          </a:xfrm>
          <a:prstGeom prst="rect">
            <a:avLst/>
          </a:prstGeom>
        </p:spPr>
      </p:pic>
      <p:pic>
        <p:nvPicPr>
          <p:cNvPr id="229" name="Dubai Collectible 12 contact shadow"/>
          <p:cNvPicPr>
            <a:picLocks noChangeAspect="1"/>
          </p:cNvPicPr>
          <p:nvPr/>
        </p:nvPicPr>
        <p:blipFill>
          <a:blip r:embed="rId4"/>
          <a:stretch>
            <a:fillRect/>
          </a:stretch>
        </p:blipFill>
        <p:spPr>
          <a:xfrm>
            <a:off x="7084124" y="6565897"/>
            <a:ext cx="673608" cy="85725"/>
          </a:xfrm>
          <a:prstGeom prst="rect">
            <a:avLst/>
          </a:prstGeom>
        </p:spPr>
      </p:pic>
      <p:pic>
        <p:nvPicPr>
          <p:cNvPr id="230" name="Dubai Collectible 12"/>
          <p:cNvPicPr>
            <a:picLocks noChangeAspect="1"/>
          </p:cNvPicPr>
          <p:nvPr/>
        </p:nvPicPr>
        <p:blipFill>
          <a:blip r:embed="rId31"/>
          <a:srcRect t="195"/>
          <a:stretch>
            <a:fillRect/>
          </a:stretch>
        </p:blipFill>
        <p:spPr>
          <a:xfrm>
            <a:off x="7097078" y="5634344"/>
            <a:ext cx="647700" cy="969653"/>
          </a:xfrm>
          <a:prstGeom prst="rect">
            <a:avLst/>
          </a:prstGeom>
        </p:spPr>
      </p:pic>
      <p:pic>
        <p:nvPicPr>
          <p:cNvPr id="231" name="Dubai Collectible 13 contact shadow"/>
          <p:cNvPicPr>
            <a:picLocks noChangeAspect="1"/>
          </p:cNvPicPr>
          <p:nvPr/>
        </p:nvPicPr>
        <p:blipFill>
          <a:blip r:embed="rId4"/>
          <a:stretch>
            <a:fillRect/>
          </a:stretch>
        </p:blipFill>
        <p:spPr>
          <a:xfrm>
            <a:off x="7802309" y="6565897"/>
            <a:ext cx="673608" cy="85725"/>
          </a:xfrm>
          <a:prstGeom prst="rect">
            <a:avLst/>
          </a:prstGeom>
        </p:spPr>
      </p:pic>
      <p:pic>
        <p:nvPicPr>
          <p:cNvPr id="232" name="Dubai Collectible 13"/>
          <p:cNvPicPr>
            <a:picLocks noChangeAspect="1"/>
          </p:cNvPicPr>
          <p:nvPr/>
        </p:nvPicPr>
        <p:blipFill>
          <a:blip r:embed="rId32"/>
          <a:srcRect l="6780" t="7680" r="4449" b="5486"/>
          <a:stretch>
            <a:fillRect/>
          </a:stretch>
        </p:blipFill>
        <p:spPr>
          <a:xfrm>
            <a:off x="7815263" y="5747610"/>
            <a:ext cx="647700" cy="856387"/>
          </a:xfrm>
          <a:prstGeom prst="rect">
            <a:avLst/>
          </a:prstGeom>
        </p:spPr>
      </p:pic>
      <p:pic>
        <p:nvPicPr>
          <p:cNvPr id="233" name="Dubai Collectible 14 contact shadow"/>
          <p:cNvPicPr>
            <a:picLocks noChangeAspect="1"/>
          </p:cNvPicPr>
          <p:nvPr/>
        </p:nvPicPr>
        <p:blipFill>
          <a:blip r:embed="rId4"/>
          <a:stretch>
            <a:fillRect/>
          </a:stretch>
        </p:blipFill>
        <p:spPr>
          <a:xfrm>
            <a:off x="8520494" y="6565897"/>
            <a:ext cx="673608" cy="85725"/>
          </a:xfrm>
          <a:prstGeom prst="rect">
            <a:avLst/>
          </a:prstGeom>
        </p:spPr>
      </p:pic>
      <p:pic>
        <p:nvPicPr>
          <p:cNvPr id="234" name="Dubai Collectible 14"/>
          <p:cNvPicPr>
            <a:picLocks noChangeAspect="1"/>
          </p:cNvPicPr>
          <p:nvPr/>
        </p:nvPicPr>
        <p:blipFill>
          <a:blip r:embed="rId33"/>
          <a:srcRect l="9725" t="5735" r="7339" b="4301"/>
          <a:stretch>
            <a:fillRect/>
          </a:stretch>
        </p:blipFill>
        <p:spPr>
          <a:xfrm>
            <a:off x="8533448" y="5884648"/>
            <a:ext cx="647700" cy="719349"/>
          </a:xfrm>
          <a:prstGeom prst="rect">
            <a:avLst/>
          </a:prstGeom>
        </p:spPr>
      </p:pic>
      <p:pic>
        <p:nvPicPr>
          <p:cNvPr id="235" name="Dubai Collectible 15 contact shadow"/>
          <p:cNvPicPr>
            <a:picLocks noChangeAspect="1"/>
          </p:cNvPicPr>
          <p:nvPr/>
        </p:nvPicPr>
        <p:blipFill>
          <a:blip r:embed="rId4"/>
          <a:stretch>
            <a:fillRect/>
          </a:stretch>
        </p:blipFill>
        <p:spPr>
          <a:xfrm>
            <a:off x="9238679" y="6565897"/>
            <a:ext cx="673608" cy="85725"/>
          </a:xfrm>
          <a:prstGeom prst="rect">
            <a:avLst/>
          </a:prstGeom>
        </p:spPr>
      </p:pic>
      <p:pic>
        <p:nvPicPr>
          <p:cNvPr id="236" name="Dubai Collectible 15"/>
          <p:cNvPicPr>
            <a:picLocks noChangeAspect="1"/>
          </p:cNvPicPr>
          <p:nvPr/>
        </p:nvPicPr>
        <p:blipFill>
          <a:blip r:embed="rId34"/>
          <a:srcRect l="2902" t="1273" r="8036" b="6909"/>
          <a:stretch>
            <a:fillRect/>
          </a:stretch>
        </p:blipFill>
        <p:spPr>
          <a:xfrm>
            <a:off x="9251633" y="5784226"/>
            <a:ext cx="647700" cy="819771"/>
          </a:xfrm>
          <a:prstGeom prst="rect">
            <a:avLst/>
          </a:prstGeom>
        </p:spPr>
      </p:pic>
      <p:pic>
        <p:nvPicPr>
          <p:cNvPr id="237" name="Abu Dhabi NFT 01 contact shadow"/>
          <p:cNvPicPr>
            <a:picLocks noChangeAspect="1"/>
          </p:cNvPicPr>
          <p:nvPr/>
        </p:nvPicPr>
        <p:blipFill>
          <a:blip r:embed="rId4"/>
          <a:stretch>
            <a:fillRect/>
          </a:stretch>
        </p:blipFill>
        <p:spPr>
          <a:xfrm>
            <a:off x="10091166" y="2451097"/>
            <a:ext cx="525018" cy="85725"/>
          </a:xfrm>
          <a:prstGeom prst="rect">
            <a:avLst/>
          </a:prstGeom>
        </p:spPr>
      </p:pic>
      <p:pic>
        <p:nvPicPr>
          <p:cNvPr id="238" name="Abu Dhabi NFT 01"/>
          <p:cNvPicPr>
            <a:picLocks noChangeAspect="1"/>
          </p:cNvPicPr>
          <p:nvPr/>
        </p:nvPicPr>
        <p:blipFill>
          <a:blip r:embed="rId35"/>
          <a:srcRect l="15625" t="15820" r="14844" b="16602"/>
          <a:stretch>
            <a:fillRect/>
          </a:stretch>
        </p:blipFill>
        <p:spPr>
          <a:xfrm>
            <a:off x="10101263" y="1998553"/>
            <a:ext cx="504825" cy="490644"/>
          </a:xfrm>
          <a:prstGeom prst="rect">
            <a:avLst/>
          </a:prstGeom>
        </p:spPr>
      </p:pic>
      <p:pic>
        <p:nvPicPr>
          <p:cNvPr id="239" name="Abu Dhabi NFT 02 contact shadow"/>
          <p:cNvPicPr>
            <a:picLocks noChangeAspect="1"/>
          </p:cNvPicPr>
          <p:nvPr/>
        </p:nvPicPr>
        <p:blipFill>
          <a:blip r:embed="rId4"/>
          <a:stretch>
            <a:fillRect/>
          </a:stretch>
        </p:blipFill>
        <p:spPr>
          <a:xfrm>
            <a:off x="10662666" y="2451097"/>
            <a:ext cx="525018" cy="85725"/>
          </a:xfrm>
          <a:prstGeom prst="rect">
            <a:avLst/>
          </a:prstGeom>
        </p:spPr>
      </p:pic>
      <p:pic>
        <p:nvPicPr>
          <p:cNvPr id="240" name="Abu Dhabi NFT 02"/>
          <p:cNvPicPr>
            <a:picLocks noChangeAspect="1"/>
          </p:cNvPicPr>
          <p:nvPr/>
        </p:nvPicPr>
        <p:blipFill>
          <a:blip r:embed="rId36"/>
          <a:srcRect l="28516" t="19141" r="28516" b="14844"/>
          <a:stretch>
            <a:fillRect/>
          </a:stretch>
        </p:blipFill>
        <p:spPr>
          <a:xfrm>
            <a:off x="10672763" y="1713602"/>
            <a:ext cx="504825" cy="775595"/>
          </a:xfrm>
          <a:prstGeom prst="rect">
            <a:avLst/>
          </a:prstGeom>
        </p:spPr>
      </p:pic>
      <p:pic>
        <p:nvPicPr>
          <p:cNvPr id="241" name="Abu Dhabi NFT 03 contact shadow"/>
          <p:cNvPicPr>
            <a:picLocks noChangeAspect="1"/>
          </p:cNvPicPr>
          <p:nvPr/>
        </p:nvPicPr>
        <p:blipFill>
          <a:blip r:embed="rId4"/>
          <a:stretch>
            <a:fillRect/>
          </a:stretch>
        </p:blipFill>
        <p:spPr>
          <a:xfrm>
            <a:off x="10091166" y="4508497"/>
            <a:ext cx="525018" cy="85725"/>
          </a:xfrm>
          <a:prstGeom prst="rect">
            <a:avLst/>
          </a:prstGeom>
        </p:spPr>
      </p:pic>
      <p:pic>
        <p:nvPicPr>
          <p:cNvPr id="242" name="Abu Dhabi NFT 03"/>
          <p:cNvPicPr>
            <a:picLocks noChangeAspect="1"/>
          </p:cNvPicPr>
          <p:nvPr/>
        </p:nvPicPr>
        <p:blipFill>
          <a:blip r:embed="rId37"/>
          <a:srcRect l="19531" t="19336" r="18359" b="10352"/>
          <a:stretch>
            <a:fillRect/>
          </a:stretch>
        </p:blipFill>
        <p:spPr>
          <a:xfrm>
            <a:off x="10101263" y="3975097"/>
            <a:ext cx="504825" cy="571500"/>
          </a:xfrm>
          <a:prstGeom prst="rect">
            <a:avLst/>
          </a:prstGeom>
        </p:spPr>
      </p:pic>
      <p:pic>
        <p:nvPicPr>
          <p:cNvPr id="243" name="Abu Dhabi NFT 04 contact shadow"/>
          <p:cNvPicPr>
            <a:picLocks noChangeAspect="1"/>
          </p:cNvPicPr>
          <p:nvPr/>
        </p:nvPicPr>
        <p:blipFill>
          <a:blip r:embed="rId4"/>
          <a:stretch>
            <a:fillRect/>
          </a:stretch>
        </p:blipFill>
        <p:spPr>
          <a:xfrm>
            <a:off x="10662666" y="4508497"/>
            <a:ext cx="525018" cy="85725"/>
          </a:xfrm>
          <a:prstGeom prst="rect">
            <a:avLst/>
          </a:prstGeom>
        </p:spPr>
      </p:pic>
      <p:pic>
        <p:nvPicPr>
          <p:cNvPr id="244" name="Abu Dhabi NFT 04"/>
          <p:cNvPicPr>
            <a:picLocks noChangeAspect="1"/>
          </p:cNvPicPr>
          <p:nvPr/>
        </p:nvPicPr>
        <p:blipFill>
          <a:blip r:embed="rId38"/>
          <a:srcRect l="18359" t="21289" r="19141" b="14258"/>
          <a:stretch>
            <a:fillRect/>
          </a:stretch>
        </p:blipFill>
        <p:spPr>
          <a:xfrm>
            <a:off x="10672763" y="4025997"/>
            <a:ext cx="504825" cy="520600"/>
          </a:xfrm>
          <a:prstGeom prst="rect">
            <a:avLst/>
          </a:prstGeom>
        </p:spPr>
      </p:pic>
      <p:pic>
        <p:nvPicPr>
          <p:cNvPr id="245" name="Abu Dhabi NFT 05 contact shadow"/>
          <p:cNvPicPr>
            <a:picLocks noChangeAspect="1"/>
          </p:cNvPicPr>
          <p:nvPr/>
        </p:nvPicPr>
        <p:blipFill>
          <a:blip r:embed="rId4"/>
          <a:stretch>
            <a:fillRect/>
          </a:stretch>
        </p:blipFill>
        <p:spPr>
          <a:xfrm>
            <a:off x="10376916" y="6565897"/>
            <a:ext cx="525018" cy="85725"/>
          </a:xfrm>
          <a:prstGeom prst="rect">
            <a:avLst/>
          </a:prstGeom>
        </p:spPr>
      </p:pic>
      <p:pic>
        <p:nvPicPr>
          <p:cNvPr id="246" name="Abu Dhabi NFT 05"/>
          <p:cNvPicPr>
            <a:picLocks noChangeAspect="1"/>
          </p:cNvPicPr>
          <p:nvPr/>
        </p:nvPicPr>
        <p:blipFill>
          <a:blip r:embed="rId39"/>
          <a:srcRect l="28320" t="15039" r="30664" b="14062"/>
          <a:stretch>
            <a:fillRect/>
          </a:stretch>
        </p:blipFill>
        <p:spPr>
          <a:xfrm>
            <a:off x="10387013" y="5731370"/>
            <a:ext cx="504825" cy="872627"/>
          </a:xfrm>
          <a:prstGeom prst="rect">
            <a:avLst/>
          </a:prstGeom>
        </p:spPr>
      </p:pic>
      <p:sp>
        <p:nvSpPr>
          <p:cNvPr id="170" name="Abu Dhabi section heading">
            <a:extLst>
              <a:ext uri="{FF2B5EF4-FFF2-40B4-BE49-F238E27FC236}">
                <a16:creationId xmlns:a16="http://schemas.microsoft.com/office/drawing/2014/main" id="{CDA8B06C-CFF4-4223-80F7-650D965E9F77}"/>
              </a:ext>
            </a:extLst>
          </p:cNvPr>
          <p:cNvSpPr>
            <a:spLocks noGrp="1"/>
          </p:cNvSpPr>
          <p:nvPr/>
        </p:nvSpPr>
        <p:spPr>
          <a:xfrm>
            <a:off x="2657475" y="1152525"/>
            <a:ext cx="3590925" cy="257175"/>
          </a:xfrm>
          <a:prstGeom prst="rect">
            <a:avLst/>
          </a:prstGeom>
          <a:noFill/>
          <a:ln w="0">
            <a:noFill/>
          </a:ln>
        </p:spPr>
        <p:txBody>
          <a:bodyPr anchor="ctr">
            <a:noAutofit/>
          </a:bodyPr>
          <a:lstStyle/>
          <a:p>
            <a:pPr algn="ctr">
              <a:defRPr sz="1500" b="1">
                <a:solidFill>
                  <a:srgbClr val="FFE77A"/>
                </a:solidFill>
                <a:latin typeface="Arial"/>
                <a:ea typeface="Arial"/>
                <a:cs typeface="Arial"/>
              </a:defRPr>
            </a:pPr>
            <a:r>
              <a:rPr sz="1500" b="1">
                <a:solidFill>
                  <a:srgbClr val="FFE77A"/>
                </a:solidFill>
                <a:latin typeface="Arial"/>
                <a:ea typeface="Arial"/>
                <a:cs typeface="Arial"/>
              </a:rPr>
              <a:t>Abu Dhabi</a:t>
            </a:r>
          </a:p>
        </p:txBody>
      </p:sp>
      <p:sp>
        <p:nvSpPr>
          <p:cNvPr id="171" name="Dubai section heading">
            <a:extLst>
              <a:ext uri="{FF2B5EF4-FFF2-40B4-BE49-F238E27FC236}">
                <a16:creationId xmlns:a16="http://schemas.microsoft.com/office/drawing/2014/main" id="{D5CBA5EC-50CA-4D84-BF0E-337861FEC62F}"/>
              </a:ext>
            </a:extLst>
          </p:cNvPr>
          <p:cNvSpPr>
            <a:spLocks noGrp="1"/>
          </p:cNvSpPr>
          <p:nvPr/>
        </p:nvSpPr>
        <p:spPr>
          <a:xfrm>
            <a:off x="6343650" y="1152525"/>
            <a:ext cx="3590925" cy="257175"/>
          </a:xfrm>
          <a:prstGeom prst="rect">
            <a:avLst/>
          </a:prstGeom>
          <a:noFill/>
          <a:ln w="0">
            <a:noFill/>
          </a:ln>
        </p:spPr>
        <p:txBody>
          <a:bodyPr anchor="ctr">
            <a:noAutofit/>
          </a:bodyPr>
          <a:lstStyle/>
          <a:p>
            <a:pPr algn="ctr">
              <a:defRPr sz="1500" b="1">
                <a:solidFill>
                  <a:srgbClr val="FFE77A"/>
                </a:solidFill>
                <a:latin typeface="Arial"/>
                <a:ea typeface="Arial"/>
                <a:cs typeface="Arial"/>
              </a:defRPr>
            </a:pPr>
            <a:r>
              <a:rPr sz="1500" b="1">
                <a:solidFill>
                  <a:srgbClr val="FFE77A"/>
                </a:solidFill>
                <a:latin typeface="Arial"/>
                <a:ea typeface="Arial"/>
                <a:cs typeface="Arial"/>
              </a:rPr>
              <a:t>Dubai</a:t>
            </a:r>
          </a:p>
        </p:txBody>
      </p:sp>
      <p:sp>
        <p:nvSpPr>
          <p:cNvPr id="172" name="Abu Dhabi NFT section heading">
            <a:extLst>
              <a:ext uri="{FF2B5EF4-FFF2-40B4-BE49-F238E27FC236}">
                <a16:creationId xmlns:a16="http://schemas.microsoft.com/office/drawing/2014/main" id="{B7EE3FF7-A0DA-4707-9E95-67C64E3CBB9E}"/>
              </a:ext>
            </a:extLst>
          </p:cNvPr>
          <p:cNvSpPr>
            <a:spLocks noGrp="1"/>
          </p:cNvSpPr>
          <p:nvPr/>
        </p:nvSpPr>
        <p:spPr>
          <a:xfrm>
            <a:off x="10029825" y="1152525"/>
            <a:ext cx="1200150" cy="257175"/>
          </a:xfrm>
          <a:prstGeom prst="rect">
            <a:avLst/>
          </a:prstGeom>
          <a:noFill/>
          <a:ln w="0">
            <a:noFill/>
          </a:ln>
        </p:spPr>
        <p:txBody>
          <a:bodyPr anchor="ctr">
            <a:noAutofit/>
          </a:bodyPr>
          <a:lstStyle/>
          <a:p>
            <a:pPr algn="ctr">
              <a:defRPr sz="1050" b="1">
                <a:solidFill>
                  <a:srgbClr val="FFE77A"/>
                </a:solidFill>
                <a:latin typeface="Arial"/>
                <a:ea typeface="Arial"/>
                <a:cs typeface="Arial"/>
              </a:defRPr>
            </a:pPr>
            <a:r>
              <a:rPr sz="1050" b="1">
                <a:solidFill>
                  <a:srgbClr val="FFE77A"/>
                </a:solidFill>
                <a:latin typeface="Arial"/>
                <a:ea typeface="Arial"/>
                <a:cs typeface="Arial"/>
              </a:rPr>
              <a:t>Abu Dhabi NFT</a:t>
            </a:r>
          </a:p>
        </p:txBody>
      </p:sp>
      <p:sp>
        <p:nvSpPr>
          <p:cNvPr id="173" name="Collection partition">
            <a:extLst>
              <a:ext uri="{FF2B5EF4-FFF2-40B4-BE49-F238E27FC236}">
                <a16:creationId xmlns:a16="http://schemas.microsoft.com/office/drawing/2014/main" id="{621B9E6F-9C3E-424E-A7B5-7BC204202817}"/>
              </a:ext>
            </a:extLst>
          </p:cNvPr>
          <p:cNvSpPr>
            <a:spLocks noGrp="1"/>
          </p:cNvSpPr>
          <p:nvPr/>
        </p:nvSpPr>
        <p:spPr>
          <a:xfrm>
            <a:off x="6286500" y="1419225"/>
            <a:ext cx="12383" cy="5276850"/>
          </a:xfrm>
          <a:prstGeom prst="rect">
            <a:avLst/>
          </a:prstGeom>
          <a:solidFill>
            <a:srgbClr val="A68039"/>
          </a:solidFill>
          <a:ln w="0">
            <a:noFill/>
          </a:ln>
        </p:spPr>
        <p:txBody>
          <a:bodyPr/>
          <a:lstStyle/>
          <a:p>
            <a:endParaRPr lang="zh-CN" altLang="en-US"/>
          </a:p>
        </p:txBody>
      </p:sp>
      <p:sp>
        <p:nvSpPr>
          <p:cNvPr id="174" name="Collection partition">
            <a:extLst>
              <a:ext uri="{FF2B5EF4-FFF2-40B4-BE49-F238E27FC236}">
                <a16:creationId xmlns:a16="http://schemas.microsoft.com/office/drawing/2014/main" id="{FA71F27F-045A-4090-A5B2-33586115FF58}"/>
              </a:ext>
            </a:extLst>
          </p:cNvPr>
          <p:cNvSpPr>
            <a:spLocks noGrp="1"/>
          </p:cNvSpPr>
          <p:nvPr/>
        </p:nvSpPr>
        <p:spPr>
          <a:xfrm>
            <a:off x="10001250" y="1419225"/>
            <a:ext cx="12383" cy="5276850"/>
          </a:xfrm>
          <a:prstGeom prst="rect">
            <a:avLst/>
          </a:prstGeom>
          <a:solidFill>
            <a:srgbClr val="A68039"/>
          </a:solidFill>
          <a:ln w="0">
            <a:noFill/>
          </a:ln>
        </p:spPr>
        <p:txBody>
          <a:bodyPr/>
          <a:lstStyle/>
          <a:p>
            <a:endParaRPr lang="zh-CN" altLang="en-US"/>
          </a:p>
        </p:txBody>
      </p:sp>
    </p:spTree>
    <p:extLst>
      <p:ext uri="{BB962C8B-B14F-4D97-AF65-F5344CB8AC3E}">
        <p14:creationId xmlns:p14="http://schemas.microsoft.com/office/powerpoint/2010/main" val="926117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FC251373-E8C8-69C0-3F29-A57D626800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3229141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9583E21E-2D81-CAF7-A273-B375F12880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2561346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id="{5A75EDF4-2B56-9663-22E9-8D0D033F7295}"/>
              </a:ext>
            </a:extLst>
          </p:cNvPr>
          <p:cNvPicPr>
            <a:picLocks noChangeAspect="1"/>
          </p:cNvPicPr>
          <p:nvPr/>
        </p:nvPicPr>
        <p:blipFill>
          <a:blip r:embed="rId3"/>
          <a:stretch>
            <a:fillRect/>
          </a:stretch>
        </p:blipFill>
        <p:spPr>
          <a:xfrm>
            <a:off x="3239" y="0"/>
            <a:ext cx="12185522" cy="6858000"/>
          </a:xfrm>
          <a:prstGeom prst="rect">
            <a:avLst/>
          </a:prstGeom>
        </p:spPr>
      </p:pic>
    </p:spTree>
    <p:extLst>
      <p:ext uri="{BB962C8B-B14F-4D97-AF65-F5344CB8AC3E}">
        <p14:creationId xmlns:p14="http://schemas.microsoft.com/office/powerpoint/2010/main" val="25242378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p:cNvPicPr>
            <a:picLocks noChangeAspect="1"/>
          </p:cNvPicPr>
          <p:nvPr/>
        </p:nvPicPr>
        <p:blipFill>
          <a:blip r:embed="rId3"/>
          <a:srcRect t="27" b="27"/>
          <a:stretch>
            <a:fillRect/>
          </a:stretch>
        </p:blipFill>
        <p:spPr>
          <a:xfrm>
            <a:off x="0" y="0"/>
            <a:ext cx="12192000" cy="6858000"/>
          </a:xfrm>
          <a:prstGeom prst="rect">
            <a:avLst/>
          </a:prstGeom>
        </p:spPr>
      </p:pic>
      <p:sp>
        <p:nvSpPr>
          <p:cNvPr id="2" name="Main Title">
            <a:extLst>
              <a:ext uri="{FF2B5EF4-FFF2-40B4-BE49-F238E27FC236}">
                <a16:creationId xmlns:a16="http://schemas.microsoft.com/office/drawing/2014/main" id="{9BAB2C35-DA39-4C43-8DEB-109E33F5AC8F}"/>
              </a:ext>
            </a:extLst>
          </p:cNvPr>
          <p:cNvSpPr>
            <a:spLocks noGrp="1"/>
          </p:cNvSpPr>
          <p:nvPr/>
        </p:nvSpPr>
        <p:spPr>
          <a:xfrm>
            <a:off x="488555" y="349824"/>
            <a:ext cx="7255407" cy="597615"/>
          </a:xfrm>
          <a:prstGeom prst="rect">
            <a:avLst/>
          </a:prstGeom>
          <a:noFill/>
          <a:ln w="0">
            <a:noFill/>
          </a:ln>
        </p:spPr>
        <p:style>
          <a:lnRef idx="0">
            <a:scrgbClr r="0" g="0" b="0"/>
          </a:lnRef>
          <a:fillRef idx="0">
            <a:scrgbClr r="0" g="0" b="0"/>
          </a:fillRef>
          <a:effectRef idx="10">
            <a:scrgbClr r="0" g="0" b="0"/>
          </a:effectRef>
          <a:fontRef idx="major"/>
        </p:style>
        <p:txBody>
          <a:bodyPr wrap="none" lIns="0" tIns="0" rIns="0" bIns="0" anchor="t">
            <a:noAutofit/>
          </a:bodyPr>
          <a:lstStyle/>
          <a:p>
            <a:pPr algn="l">
              <a:defRPr sz="3388" b="1">
                <a:ln w="0">
                  <a:solidFill>
                    <a:srgbClr val="AFBFD3"/>
                  </a:solidFill>
                </a:ln>
                <a:gradFill>
                  <a:gsLst>
                    <a:gs pos="0">
                      <a:srgbClr val="FFFFFF"/>
                    </a:gs>
                    <a:gs pos="35000">
                      <a:srgbClr val="F2F6FC"/>
                    </a:gs>
                    <a:gs pos="64000">
                      <a:srgbClr val="B8C4D4"/>
                    </a:gs>
                    <a:gs pos="100000">
                      <a:srgbClr val="F0F4FA"/>
                    </a:gs>
                  </a:gsLst>
                  <a:lin ang="5400000"/>
                </a:gradFill>
                <a:latin typeface="Arial"/>
                <a:ea typeface="Arial"/>
                <a:cs typeface="Arial"/>
              </a:defRPr>
            </a:pPr>
            <a:r>
              <a:rPr sz="3388" b="1" dirty="0">
                <a:ln w="0">
                  <a:solidFill>
                    <a:srgbClr val="AFBFD3"/>
                  </a:solidFill>
                </a:ln>
                <a:solidFill>
                  <a:schemeClr val="tx2">
                    <a:lumMod val="50000"/>
                    <a:lumOff val="50000"/>
                  </a:schemeClr>
                </a:solidFill>
                <a:latin typeface="Arial"/>
                <a:ea typeface="Arial"/>
                <a:cs typeface="Arial"/>
              </a:rPr>
              <a:t>The Next Breakout Market: Gaming</a:t>
            </a:r>
          </a:p>
        </p:txBody>
      </p:sp>
      <p:sp>
        <p:nvSpPr>
          <p:cNvPr id="3" name="Subtitle">
            <a:extLst>
              <a:ext uri="{FF2B5EF4-FFF2-40B4-BE49-F238E27FC236}">
                <a16:creationId xmlns:a16="http://schemas.microsoft.com/office/drawing/2014/main" id="{4EFF60F4-C547-4976-B49F-DBB1C07B2883}"/>
              </a:ext>
            </a:extLst>
          </p:cNvPr>
          <p:cNvSpPr>
            <a:spLocks noGrp="1"/>
          </p:cNvSpPr>
          <p:nvPr/>
        </p:nvSpPr>
        <p:spPr>
          <a:xfrm>
            <a:off x="510431" y="903711"/>
            <a:ext cx="4229282" cy="364400"/>
          </a:xfrm>
          <a:prstGeom prst="rect">
            <a:avLst/>
          </a:prstGeom>
          <a:noFill/>
          <a:ln w="0">
            <a:noFill/>
          </a:ln>
        </p:spPr>
        <p:style>
          <a:lnRef idx="0">
            <a:scrgbClr r="0" g="0" b="0"/>
          </a:lnRef>
          <a:fillRef idx="0">
            <a:scrgbClr r="0" g="0" b="0"/>
          </a:fillRef>
          <a:effectRef idx="10">
            <a:scrgbClr r="0" g="0" b="0"/>
          </a:effectRef>
          <a:fontRef idx="major"/>
        </p:style>
        <p:txBody>
          <a:bodyPr wrap="none" lIns="0" tIns="0" rIns="0" bIns="0" anchor="t">
            <a:noAutofit/>
          </a:bodyPr>
          <a:lstStyle/>
          <a:p>
            <a:pPr algn="l">
              <a:defRPr sz="2067" b="1">
                <a:ln w="0">
                  <a:solidFill>
                    <a:srgbClr val="AFBFD3"/>
                  </a:solidFill>
                </a:ln>
                <a:solidFill>
                  <a:srgbClr val="ECF2FA"/>
                </a:solidFill>
                <a:latin typeface="Arial Narrow"/>
                <a:ea typeface="Arial Narrow"/>
                <a:cs typeface="Arial Narrow"/>
              </a:defRPr>
            </a:pPr>
            <a:r>
              <a:rPr sz="2067" b="1">
                <a:ln w="0">
                  <a:solidFill>
                    <a:srgbClr val="AFBFD3"/>
                  </a:solidFill>
                </a:ln>
                <a:solidFill>
                  <a:srgbClr val="ECF2FA"/>
                </a:solidFill>
                <a:latin typeface="Arial Narrow"/>
                <a:ea typeface="Arial Narrow"/>
                <a:cs typeface="Arial Narrow"/>
              </a:rPr>
              <a:t>AI Will Disrupt the Gaming Industry</a:t>
            </a:r>
          </a:p>
        </p:txBody>
      </p:sp>
      <p:sp>
        <p:nvSpPr>
          <p:cNvPr id="4" name="Revenue Heading">
            <a:extLst>
              <a:ext uri="{FF2B5EF4-FFF2-40B4-BE49-F238E27FC236}">
                <a16:creationId xmlns:a16="http://schemas.microsoft.com/office/drawing/2014/main" id="{3A12797E-0402-40ED-BC38-6D0BC8D81268}"/>
              </a:ext>
            </a:extLst>
          </p:cNvPr>
          <p:cNvSpPr>
            <a:spLocks noGrp="1"/>
          </p:cNvSpPr>
          <p:nvPr/>
        </p:nvSpPr>
        <p:spPr>
          <a:xfrm>
            <a:off x="503139" y="1851150"/>
            <a:ext cx="2843828" cy="342536"/>
          </a:xfrm>
          <a:prstGeom prst="rect">
            <a:avLst/>
          </a:prstGeom>
          <a:noFill/>
          <a:ln w="0">
            <a:noFill/>
          </a:ln>
        </p:spPr>
        <p:style>
          <a:lnRef idx="0">
            <a:scrgbClr r="0" g="0" b="0"/>
          </a:lnRef>
          <a:fillRef idx="0">
            <a:scrgbClr r="0" g="0" b="0"/>
          </a:fillRef>
          <a:effectRef idx="10">
            <a:scrgbClr r="0" g="0" b="0"/>
          </a:effectRef>
          <a:fontRef idx="major"/>
        </p:style>
        <p:txBody>
          <a:bodyPr wrap="none" lIns="0" tIns="0" rIns="0" bIns="0" anchor="t">
            <a:noAutofit/>
          </a:bodyPr>
          <a:lstStyle/>
          <a:p>
            <a:pPr algn="l">
              <a:defRPr sz="1837" b="1">
                <a:ln w="0">
                  <a:solidFill>
                    <a:srgbClr val="AFBFD3"/>
                  </a:solidFill>
                </a:ln>
                <a:solidFill>
                  <a:srgbClr val="ECF2FA"/>
                </a:solidFill>
                <a:latin typeface="Arial Narrow"/>
                <a:ea typeface="Arial Narrow"/>
                <a:cs typeface="Arial Narrow"/>
              </a:defRPr>
            </a:pPr>
            <a:r>
              <a:rPr sz="1837" b="1">
                <a:ln w="0">
                  <a:solidFill>
                    <a:srgbClr val="AFBFD3"/>
                  </a:solidFill>
                </a:ln>
                <a:solidFill>
                  <a:srgbClr val="ECF2FA"/>
                </a:solidFill>
                <a:latin typeface="Arial Narrow"/>
                <a:ea typeface="Arial Narrow"/>
                <a:cs typeface="Arial Narrow"/>
              </a:rPr>
              <a:t>2025 Global Gaming Revenue</a:t>
            </a:r>
          </a:p>
        </p:txBody>
      </p:sp>
      <p:sp>
        <p:nvSpPr>
          <p:cNvPr id="5" name="Revenue Amount">
            <a:extLst>
              <a:ext uri="{FF2B5EF4-FFF2-40B4-BE49-F238E27FC236}">
                <a16:creationId xmlns:a16="http://schemas.microsoft.com/office/drawing/2014/main" id="{A18B4207-D3BB-415E-AAAE-C55CE75DDB66}"/>
              </a:ext>
            </a:extLst>
          </p:cNvPr>
          <p:cNvSpPr>
            <a:spLocks noGrp="1"/>
          </p:cNvSpPr>
          <p:nvPr/>
        </p:nvSpPr>
        <p:spPr>
          <a:xfrm>
            <a:off x="473971" y="2142670"/>
            <a:ext cx="3077167" cy="787103"/>
          </a:xfrm>
          <a:prstGeom prst="rect">
            <a:avLst/>
          </a:prstGeom>
          <a:noFill/>
          <a:ln w="0">
            <a:noFill/>
          </a:ln>
        </p:spPr>
        <p:style>
          <a:lnRef idx="0">
            <a:scrgbClr r="0" g="0" b="0"/>
          </a:lnRef>
          <a:fillRef idx="0">
            <a:scrgbClr r="0" g="0" b="0"/>
          </a:fillRef>
          <a:effectRef idx="10">
            <a:scrgbClr r="0" g="0" b="0"/>
          </a:effectRef>
          <a:fontRef idx="major"/>
        </p:style>
        <p:txBody>
          <a:bodyPr wrap="none" lIns="0" tIns="0" rIns="0" bIns="0" anchor="t">
            <a:noAutofit/>
          </a:bodyPr>
          <a:lstStyle/>
          <a:p>
            <a:pPr algn="l">
              <a:defRPr sz="4651" b="0">
                <a:ln w="0">
                  <a:solidFill>
                    <a:srgbClr val="AFBFD3"/>
                  </a:solidFill>
                </a:ln>
                <a:gradFill>
                  <a:gsLst>
                    <a:gs pos="0">
                      <a:srgbClr val="FFFFFF"/>
                    </a:gs>
                    <a:gs pos="35000">
                      <a:srgbClr val="F2F6FC"/>
                    </a:gs>
                    <a:gs pos="64000">
                      <a:srgbClr val="B8C4D4"/>
                    </a:gs>
                    <a:gs pos="100000">
                      <a:srgbClr val="F0F4FA"/>
                    </a:gs>
                  </a:gsLst>
                  <a:lin ang="5400000"/>
                </a:gradFill>
                <a:latin typeface="Arial"/>
                <a:ea typeface="Arial"/>
                <a:cs typeface="Arial"/>
              </a:defRPr>
            </a:pPr>
            <a:r>
              <a:rPr sz="4651" b="0" dirty="0">
                <a:ln w="0">
                  <a:solidFill>
                    <a:srgbClr val="AFBFD3"/>
                  </a:solidFill>
                </a:ln>
                <a:gradFill>
                  <a:gsLst>
                    <a:gs pos="0">
                      <a:srgbClr val="FFFFFF"/>
                    </a:gs>
                    <a:gs pos="35000">
                      <a:srgbClr val="F2F6FC"/>
                    </a:gs>
                    <a:gs pos="64000">
                      <a:srgbClr val="B8C4D4"/>
                    </a:gs>
                    <a:gs pos="100000">
                      <a:srgbClr val="F0F4FA"/>
                    </a:gs>
                  </a:gsLst>
                  <a:lin ang="5400000"/>
                </a:gradFill>
                <a:latin typeface="Arial"/>
                <a:ea typeface="Arial"/>
                <a:cs typeface="Arial"/>
              </a:rPr>
              <a:t>US$201.6B</a:t>
            </a:r>
          </a:p>
        </p:txBody>
      </p:sp>
      <p:sp>
        <p:nvSpPr>
          <p:cNvPr id="6" name="Metric Divider">
            <a:extLst>
              <a:ext uri="{FF2B5EF4-FFF2-40B4-BE49-F238E27FC236}">
                <a16:creationId xmlns:a16="http://schemas.microsoft.com/office/drawing/2014/main" id="{BDCA1A12-D513-4698-AC79-52D76D918138}"/>
              </a:ext>
            </a:extLst>
          </p:cNvPr>
          <p:cNvSpPr>
            <a:spLocks noGrp="1"/>
          </p:cNvSpPr>
          <p:nvPr/>
        </p:nvSpPr>
        <p:spPr>
          <a:xfrm>
            <a:off x="3573014" y="2419613"/>
            <a:ext cx="175005" cy="422704"/>
          </a:xfrm>
          <a:prstGeom prst="rect">
            <a:avLst/>
          </a:prstGeom>
          <a:noFill/>
          <a:ln w="0">
            <a:noFill/>
          </a:ln>
        </p:spPr>
        <p:txBody>
          <a:bodyPr wrap="none" lIns="0" tIns="0" rIns="0" bIns="0" anchor="t">
            <a:noAutofit/>
          </a:bodyPr>
          <a:lstStyle/>
          <a:p>
            <a:pPr algn="l">
              <a:defRPr sz="2469" b="0">
                <a:ln w="0">
                  <a:solidFill>
                    <a:srgbClr val="AFBFD3"/>
                  </a:solidFill>
                </a:ln>
                <a:solidFill>
                  <a:srgbClr val="ECF2FA"/>
                </a:solidFill>
                <a:latin typeface="Arial"/>
                <a:ea typeface="Arial"/>
                <a:cs typeface="Arial"/>
              </a:defRPr>
            </a:pPr>
            <a:r>
              <a:rPr sz="2469" b="0">
                <a:ln w="0">
                  <a:solidFill>
                    <a:srgbClr val="AFBFD3"/>
                  </a:solidFill>
                </a:ln>
                <a:solidFill>
                  <a:srgbClr val="ECF2FA"/>
                </a:solidFill>
                <a:latin typeface="Arial"/>
                <a:ea typeface="Arial"/>
                <a:cs typeface="Arial"/>
              </a:rPr>
              <a:t>|</a:t>
            </a:r>
          </a:p>
        </p:txBody>
      </p:sp>
      <p:sp>
        <p:nvSpPr>
          <p:cNvPr id="7" name="Growth Rate">
            <a:extLst>
              <a:ext uri="{FF2B5EF4-FFF2-40B4-BE49-F238E27FC236}">
                <a16:creationId xmlns:a16="http://schemas.microsoft.com/office/drawing/2014/main" id="{3F37049A-4C37-4204-8DFF-1129E0F2ACBF}"/>
              </a:ext>
            </a:extLst>
          </p:cNvPr>
          <p:cNvSpPr>
            <a:spLocks noGrp="1"/>
          </p:cNvSpPr>
          <p:nvPr/>
        </p:nvSpPr>
        <p:spPr>
          <a:xfrm>
            <a:off x="3791770" y="2426901"/>
            <a:ext cx="947943" cy="408128"/>
          </a:xfrm>
          <a:prstGeom prst="rect">
            <a:avLst/>
          </a:prstGeom>
          <a:noFill/>
          <a:ln w="0">
            <a:noFill/>
          </a:ln>
        </p:spPr>
        <p:style>
          <a:lnRef idx="0">
            <a:scrgbClr r="0" g="0" b="0"/>
          </a:lnRef>
          <a:fillRef idx="0">
            <a:scrgbClr r="0" g="0" b="0"/>
          </a:fillRef>
          <a:effectRef idx="10">
            <a:scrgbClr r="0" g="0" b="0"/>
          </a:effectRef>
          <a:fontRef idx="major"/>
        </p:style>
        <p:txBody>
          <a:bodyPr wrap="none" lIns="0" tIns="0" rIns="0" bIns="0" anchor="t">
            <a:noAutofit/>
          </a:bodyPr>
          <a:lstStyle/>
          <a:p>
            <a:pPr algn="l">
              <a:defRPr sz="2469" b="0">
                <a:ln w="0">
                  <a:solidFill>
                    <a:srgbClr val="AFBFD3"/>
                  </a:solidFill>
                </a:ln>
                <a:gradFill>
                  <a:gsLst>
                    <a:gs pos="0">
                      <a:srgbClr val="FFFFFF"/>
                    </a:gs>
                    <a:gs pos="35000">
                      <a:srgbClr val="F2F6FC"/>
                    </a:gs>
                    <a:gs pos="64000">
                      <a:srgbClr val="B8C4D4"/>
                    </a:gs>
                    <a:gs pos="100000">
                      <a:srgbClr val="F0F4FA"/>
                    </a:gs>
                  </a:gsLst>
                  <a:lin ang="5400000"/>
                </a:gradFill>
                <a:latin typeface="Arial Narrow"/>
                <a:ea typeface="Arial Narrow"/>
                <a:cs typeface="Arial Narrow"/>
              </a:defRPr>
            </a:pPr>
            <a:r>
              <a:rPr sz="2469" b="0">
                <a:ln w="0">
                  <a:solidFill>
                    <a:srgbClr val="AFBFD3"/>
                  </a:solidFill>
                </a:ln>
                <a:gradFill>
                  <a:gsLst>
                    <a:gs pos="0">
                      <a:srgbClr val="FFFFFF"/>
                    </a:gs>
                    <a:gs pos="35000">
                      <a:srgbClr val="F2F6FC"/>
                    </a:gs>
                    <a:gs pos="64000">
                      <a:srgbClr val="B8C4D4"/>
                    </a:gs>
                    <a:gs pos="100000">
                      <a:srgbClr val="F0F4FA"/>
                    </a:gs>
                  </a:gsLst>
                  <a:lin ang="5400000"/>
                </a:gradFill>
                <a:latin typeface="Arial Narrow"/>
                <a:ea typeface="Arial Narrow"/>
                <a:cs typeface="Arial Narrow"/>
              </a:rPr>
              <a:t>+9.1%</a:t>
            </a:r>
          </a:p>
        </p:txBody>
      </p:sp>
      <p:sp>
        <p:nvSpPr>
          <p:cNvPr id="8" name="Revenue Comparison">
            <a:extLst>
              <a:ext uri="{FF2B5EF4-FFF2-40B4-BE49-F238E27FC236}">
                <a16:creationId xmlns:a16="http://schemas.microsoft.com/office/drawing/2014/main" id="{E988DF43-80D2-42C7-89BB-C595F6821036}"/>
              </a:ext>
            </a:extLst>
          </p:cNvPr>
          <p:cNvSpPr>
            <a:spLocks noGrp="1"/>
          </p:cNvSpPr>
          <p:nvPr/>
        </p:nvSpPr>
        <p:spPr>
          <a:xfrm>
            <a:off x="495847" y="3097396"/>
            <a:ext cx="4119904" cy="298808"/>
          </a:xfrm>
          <a:prstGeom prst="rect">
            <a:avLst/>
          </a:prstGeom>
          <a:noFill/>
          <a:ln w="0">
            <a:noFill/>
          </a:ln>
        </p:spPr>
        <p:style>
          <a:lnRef idx="0">
            <a:scrgbClr r="0" g="0" b="0"/>
          </a:lnRef>
          <a:fillRef idx="0">
            <a:scrgbClr r="0" g="0" b="0"/>
          </a:fillRef>
          <a:effectRef idx="10">
            <a:scrgbClr r="0" g="0" b="0"/>
          </a:effectRef>
          <a:fontRef idx="major"/>
        </p:style>
        <p:txBody>
          <a:bodyPr wrap="none" lIns="0" tIns="0" rIns="0" bIns="0" anchor="t">
            <a:noAutofit/>
          </a:bodyPr>
          <a:lstStyle/>
          <a:p>
            <a:pPr algn="l">
              <a:defRPr sz="1407" b="0">
                <a:ln w="0">
                  <a:solidFill>
                    <a:srgbClr val="AFBFD3"/>
                  </a:solidFill>
                </a:ln>
                <a:solidFill>
                  <a:srgbClr val="ECF2FA"/>
                </a:solidFill>
                <a:latin typeface="Arial Narrow"/>
                <a:ea typeface="Arial Narrow"/>
                <a:cs typeface="Arial Narrow"/>
              </a:defRPr>
            </a:pPr>
            <a:r>
              <a:rPr sz="1407" b="0">
                <a:ln w="0">
                  <a:solidFill>
                    <a:srgbClr val="AFBFD3"/>
                  </a:solidFill>
                </a:ln>
                <a:solidFill>
                  <a:srgbClr val="ECF2FA"/>
                </a:solidFill>
                <a:latin typeface="Arial Narrow"/>
                <a:ea typeface="Arial Narrow"/>
                <a:cs typeface="Arial Narrow"/>
              </a:rPr>
              <a:t>≈3× Global Box Office and Recorded Music Revenue Combined</a:t>
            </a:r>
          </a:p>
        </p:txBody>
      </p:sp>
      <p:sp>
        <p:nvSpPr>
          <p:cNvPr id="9" name="AI Production Benefit">
            <a:extLst>
              <a:ext uri="{FF2B5EF4-FFF2-40B4-BE49-F238E27FC236}">
                <a16:creationId xmlns:a16="http://schemas.microsoft.com/office/drawing/2014/main" id="{75AD908C-C6D3-4918-892E-3F9B1A08F101}"/>
              </a:ext>
            </a:extLst>
          </p:cNvPr>
          <p:cNvSpPr>
            <a:spLocks noGrp="1"/>
          </p:cNvSpPr>
          <p:nvPr/>
        </p:nvSpPr>
        <p:spPr>
          <a:xfrm>
            <a:off x="1771923" y="4897530"/>
            <a:ext cx="2785493" cy="276944"/>
          </a:xfrm>
          <a:prstGeom prst="rect">
            <a:avLst/>
          </a:prstGeom>
          <a:noFill/>
          <a:ln w="0">
            <a:noFill/>
          </a:ln>
        </p:spPr>
        <p:style>
          <a:lnRef idx="0">
            <a:scrgbClr r="0" g="0" b="0"/>
          </a:lnRef>
          <a:fillRef idx="0">
            <a:scrgbClr r="0" g="0" b="0"/>
          </a:fillRef>
          <a:effectRef idx="10">
            <a:scrgbClr r="0" g="0" b="0"/>
          </a:effectRef>
          <a:fontRef idx="major"/>
        </p:style>
        <p:txBody>
          <a:bodyPr wrap="none" lIns="0" tIns="0" rIns="0" bIns="0" anchor="t">
            <a:noAutofit/>
          </a:bodyPr>
          <a:lstStyle/>
          <a:p>
            <a:pPr algn="ctr">
              <a:defRPr sz="1665" b="0">
                <a:ln w="9844">
                  <a:solidFill>
                    <a:srgbClr val="0A1528"/>
                  </a:solidFill>
                </a:ln>
                <a:solidFill>
                  <a:srgbClr val="ECF2FA"/>
                </a:solidFill>
                <a:latin typeface="Arial Narrow"/>
                <a:ea typeface="Arial Narrow"/>
                <a:cs typeface="Arial Narrow"/>
              </a:defRPr>
            </a:pPr>
            <a:r>
              <a:rPr sz="1665" b="1" dirty="0">
                <a:ln w="9844">
                  <a:solidFill>
                    <a:srgbClr val="0A1528"/>
                  </a:solidFill>
                </a:ln>
                <a:solidFill>
                  <a:srgbClr val="ECF2FA"/>
                </a:solidFill>
                <a:latin typeface="Arial Narrow"/>
                <a:ea typeface="Arial Narrow"/>
                <a:cs typeface="Arial Narrow"/>
              </a:rPr>
              <a:t>AI Lowers Production Barriers</a:t>
            </a:r>
          </a:p>
        </p:txBody>
      </p:sp>
      <p:sp>
        <p:nvSpPr>
          <p:cNvPr id="10" name="AI Time Benefit">
            <a:extLst>
              <a:ext uri="{FF2B5EF4-FFF2-40B4-BE49-F238E27FC236}">
                <a16:creationId xmlns:a16="http://schemas.microsoft.com/office/drawing/2014/main" id="{B0728682-91AF-4603-AEC0-D06B38721C8B}"/>
              </a:ext>
            </a:extLst>
          </p:cNvPr>
          <p:cNvSpPr>
            <a:spLocks noGrp="1"/>
          </p:cNvSpPr>
          <p:nvPr/>
        </p:nvSpPr>
        <p:spPr>
          <a:xfrm>
            <a:off x="1720880" y="5108882"/>
            <a:ext cx="2953206" cy="269656"/>
          </a:xfrm>
          <a:prstGeom prst="rect">
            <a:avLst/>
          </a:prstGeom>
          <a:noFill/>
          <a:ln w="0">
            <a:noFill/>
          </a:ln>
        </p:spPr>
        <p:style>
          <a:lnRef idx="0">
            <a:scrgbClr r="0" g="0" b="0"/>
          </a:lnRef>
          <a:fillRef idx="0">
            <a:scrgbClr r="0" g="0" b="0"/>
          </a:fillRef>
          <a:effectRef idx="10">
            <a:scrgbClr r="0" g="0" b="0"/>
          </a:effectRef>
          <a:fontRef idx="major"/>
        </p:style>
        <p:txBody>
          <a:bodyPr wrap="none" lIns="0" tIns="0" rIns="0" bIns="0" anchor="t">
            <a:noAutofit/>
          </a:bodyPr>
          <a:lstStyle/>
          <a:p>
            <a:pPr algn="ctr">
              <a:defRPr sz="1665" b="0">
                <a:ln w="9844">
                  <a:solidFill>
                    <a:srgbClr val="0A1528"/>
                  </a:solidFill>
                </a:ln>
                <a:solidFill>
                  <a:srgbClr val="ECF2FA"/>
                </a:solidFill>
                <a:latin typeface="Arial Narrow"/>
                <a:ea typeface="Arial Narrow"/>
                <a:cs typeface="Arial Narrow"/>
              </a:defRPr>
            </a:pPr>
            <a:r>
              <a:rPr sz="1665" b="1" dirty="0">
                <a:ln w="9844">
                  <a:solidFill>
                    <a:srgbClr val="0A1528"/>
                  </a:solidFill>
                </a:ln>
                <a:solidFill>
                  <a:srgbClr val="ECF2FA"/>
                </a:solidFill>
                <a:latin typeface="Arial Narrow"/>
                <a:ea typeface="Arial Narrow"/>
                <a:cs typeface="Arial Narrow"/>
              </a:rPr>
              <a:t>AI Frees Up More Time for Gaming</a:t>
            </a:r>
          </a:p>
        </p:txBody>
      </p:sp>
      <p:sp>
        <p:nvSpPr>
          <p:cNvPr id="11" name="Alliance Label">
            <a:extLst>
              <a:ext uri="{FF2B5EF4-FFF2-40B4-BE49-F238E27FC236}">
                <a16:creationId xmlns:a16="http://schemas.microsoft.com/office/drawing/2014/main" id="{F1FBB109-F9BE-4A4B-8010-6600717F3662}"/>
              </a:ext>
            </a:extLst>
          </p:cNvPr>
          <p:cNvSpPr>
            <a:spLocks noGrp="1"/>
          </p:cNvSpPr>
          <p:nvPr/>
        </p:nvSpPr>
        <p:spPr>
          <a:xfrm>
            <a:off x="7116861" y="3498236"/>
            <a:ext cx="2289646" cy="422704"/>
          </a:xfrm>
          <a:prstGeom prst="rect">
            <a:avLst/>
          </a:prstGeom>
          <a:noFill/>
          <a:ln w="0">
            <a:noFill/>
          </a:ln>
        </p:spPr>
        <p:style>
          <a:lnRef idx="0">
            <a:scrgbClr r="0" g="0" b="0"/>
          </a:lnRef>
          <a:fillRef idx="0">
            <a:scrgbClr r="0" g="0" b="0"/>
          </a:fillRef>
          <a:effectRef idx="10">
            <a:scrgbClr r="0" g="0" b="0"/>
          </a:effectRef>
          <a:fontRef idx="major"/>
        </p:style>
        <p:txBody>
          <a:bodyPr wrap="none" lIns="0" tIns="0" rIns="0" bIns="0" anchor="t">
            <a:noAutofit/>
          </a:bodyPr>
          <a:lstStyle/>
          <a:p>
            <a:pPr algn="l">
              <a:defRPr sz="2354" b="1">
                <a:ln w="9844">
                  <a:solidFill>
                    <a:srgbClr val="0A1528"/>
                  </a:solidFill>
                </a:ln>
                <a:solidFill>
                  <a:srgbClr val="ECF2FA"/>
                </a:solidFill>
                <a:latin typeface="Arial Narrow"/>
                <a:ea typeface="Arial Narrow"/>
                <a:cs typeface="Arial Narrow"/>
              </a:defRPr>
            </a:pPr>
            <a:r>
              <a:rPr sz="2354" b="1" dirty="0">
                <a:ln w="9844">
                  <a:solidFill>
                    <a:srgbClr val="0A1528"/>
                  </a:solidFill>
                </a:ln>
                <a:solidFill>
                  <a:srgbClr val="ECF2FA"/>
                </a:solidFill>
                <a:latin typeface="Arial Narrow"/>
                <a:ea typeface="Arial Narrow"/>
                <a:cs typeface="Arial Narrow"/>
              </a:rPr>
              <a:t>Mini-Game Alliance</a:t>
            </a:r>
          </a:p>
        </p:txBody>
      </p:sp>
      <p:sp>
        <p:nvSpPr>
          <p:cNvPr id="12" name="Aggregation Label">
            <a:extLst>
              <a:ext uri="{FF2B5EF4-FFF2-40B4-BE49-F238E27FC236}">
                <a16:creationId xmlns:a16="http://schemas.microsoft.com/office/drawing/2014/main" id="{39155A56-F0BA-4904-B2B7-30D00277E3A6}"/>
              </a:ext>
            </a:extLst>
          </p:cNvPr>
          <p:cNvSpPr>
            <a:spLocks noGrp="1"/>
          </p:cNvSpPr>
          <p:nvPr/>
        </p:nvSpPr>
        <p:spPr>
          <a:xfrm>
            <a:off x="7197072" y="3862635"/>
            <a:ext cx="2245895" cy="437279"/>
          </a:xfrm>
          <a:prstGeom prst="rect">
            <a:avLst/>
          </a:prstGeom>
          <a:noFill/>
          <a:ln w="0">
            <a:noFill/>
          </a:ln>
        </p:spPr>
        <p:style>
          <a:lnRef idx="0">
            <a:scrgbClr r="0" g="0" b="0"/>
          </a:lnRef>
          <a:fillRef idx="0">
            <a:scrgbClr r="0" g="0" b="0"/>
          </a:fillRef>
          <a:effectRef idx="10">
            <a:scrgbClr r="0" g="0" b="0"/>
          </a:effectRef>
          <a:fontRef idx="major"/>
        </p:style>
        <p:txBody>
          <a:bodyPr wrap="none" lIns="0" tIns="0" rIns="0" bIns="0" anchor="t">
            <a:noAutofit/>
          </a:bodyPr>
          <a:lstStyle/>
          <a:p>
            <a:pPr algn="l">
              <a:defRPr sz="2354" b="1">
                <a:ln w="9844">
                  <a:solidFill>
                    <a:srgbClr val="0A1528"/>
                  </a:solidFill>
                </a:ln>
                <a:solidFill>
                  <a:srgbClr val="ECF2FA"/>
                </a:solidFill>
                <a:latin typeface="Arial Narrow"/>
                <a:ea typeface="Arial Narrow"/>
                <a:cs typeface="Arial Narrow"/>
              </a:defRPr>
            </a:pPr>
            <a:r>
              <a:rPr sz="2354" b="1">
                <a:ln w="9844">
                  <a:solidFill>
                    <a:srgbClr val="0A1528"/>
                  </a:solidFill>
                </a:ln>
                <a:solidFill>
                  <a:srgbClr val="ECF2FA"/>
                </a:solidFill>
                <a:latin typeface="Arial Narrow"/>
                <a:ea typeface="Arial Narrow"/>
                <a:cs typeface="Arial Narrow"/>
              </a:rPr>
              <a:t>Aggregation Effect</a:t>
            </a:r>
          </a:p>
        </p:txBody>
      </p:sp>
      <p:sp>
        <p:nvSpPr>
          <p:cNvPr id="13" name="Top Games Label">
            <a:extLst>
              <a:ext uri="{FF2B5EF4-FFF2-40B4-BE49-F238E27FC236}">
                <a16:creationId xmlns:a16="http://schemas.microsoft.com/office/drawing/2014/main" id="{A020CB72-50D7-4520-AE6A-9A2478392A63}"/>
              </a:ext>
            </a:extLst>
          </p:cNvPr>
          <p:cNvSpPr>
            <a:spLocks noGrp="1"/>
          </p:cNvSpPr>
          <p:nvPr/>
        </p:nvSpPr>
        <p:spPr>
          <a:xfrm>
            <a:off x="10288823" y="4431099"/>
            <a:ext cx="1567751" cy="357112"/>
          </a:xfrm>
          <a:prstGeom prst="rect">
            <a:avLst/>
          </a:prstGeom>
          <a:noFill/>
          <a:ln w="0">
            <a:noFill/>
          </a:ln>
        </p:spPr>
        <p:style>
          <a:lnRef idx="0">
            <a:scrgbClr r="0" g="0" b="0"/>
          </a:lnRef>
          <a:fillRef idx="0">
            <a:scrgbClr r="0" g="0" b="0"/>
          </a:fillRef>
          <a:effectRef idx="10">
            <a:scrgbClr r="0" g="0" b="0"/>
          </a:effectRef>
          <a:fontRef idx="major"/>
        </p:style>
        <p:txBody>
          <a:bodyPr wrap="none" lIns="0" tIns="0" rIns="0" bIns="0" anchor="t">
            <a:noAutofit/>
          </a:bodyPr>
          <a:lstStyle/>
          <a:p>
            <a:pPr algn="l">
              <a:defRPr sz="1952" b="1">
                <a:ln w="9844">
                  <a:solidFill>
                    <a:srgbClr val="0A1528"/>
                  </a:solidFill>
                </a:ln>
                <a:solidFill>
                  <a:srgbClr val="ECF2FA"/>
                </a:solidFill>
                <a:latin typeface="Arial Narrow"/>
                <a:ea typeface="Arial Narrow"/>
                <a:cs typeface="Arial Narrow"/>
              </a:defRPr>
            </a:pPr>
            <a:r>
              <a:rPr sz="1952" b="1">
                <a:ln w="9844">
                  <a:solidFill>
                    <a:srgbClr val="0A1528"/>
                  </a:solidFill>
                </a:ln>
                <a:solidFill>
                  <a:srgbClr val="ECF2FA"/>
                </a:solidFill>
                <a:latin typeface="Arial Narrow"/>
                <a:ea typeface="Arial Narrow"/>
                <a:cs typeface="Arial Narrow"/>
              </a:rPr>
              <a:t>Top-Tier Games</a:t>
            </a:r>
          </a:p>
        </p:txBody>
      </p:sp>
      <p:sp>
        <p:nvSpPr>
          <p:cNvPr id="14" name="Collective Strategy">
            <a:extLst>
              <a:ext uri="{FF2B5EF4-FFF2-40B4-BE49-F238E27FC236}">
                <a16:creationId xmlns:a16="http://schemas.microsoft.com/office/drawing/2014/main" id="{E731D90D-BB73-49EF-A74B-4758AD20F475}"/>
              </a:ext>
            </a:extLst>
          </p:cNvPr>
          <p:cNvSpPr>
            <a:spLocks noGrp="1"/>
          </p:cNvSpPr>
          <p:nvPr/>
        </p:nvSpPr>
        <p:spPr>
          <a:xfrm>
            <a:off x="4965761" y="5888697"/>
            <a:ext cx="5206392" cy="408128"/>
          </a:xfrm>
          <a:prstGeom prst="rect">
            <a:avLst/>
          </a:prstGeom>
          <a:noFill/>
          <a:ln w="0">
            <a:noFill/>
          </a:ln>
        </p:spPr>
        <p:style>
          <a:lnRef idx="0">
            <a:scrgbClr r="0" g="0" b="0"/>
          </a:lnRef>
          <a:fillRef idx="0">
            <a:scrgbClr r="0" g="0" b="0"/>
          </a:fillRef>
          <a:effectRef idx="10">
            <a:scrgbClr r="0" g="0" b="0"/>
          </a:effectRef>
          <a:fontRef idx="major"/>
        </p:style>
        <p:txBody>
          <a:bodyPr wrap="none" lIns="0" tIns="0" rIns="0" bIns="0" anchor="t">
            <a:noAutofit/>
          </a:bodyPr>
          <a:lstStyle/>
          <a:p>
            <a:pPr algn="l">
              <a:defRPr sz="2067" b="1">
                <a:ln w="9844">
                  <a:solidFill>
                    <a:srgbClr val="0A1528"/>
                  </a:solidFill>
                </a:ln>
                <a:solidFill>
                  <a:srgbClr val="ECF2FA"/>
                </a:solidFill>
                <a:latin typeface="Arial Narrow"/>
                <a:ea typeface="Arial Narrow"/>
                <a:cs typeface="Arial Narrow"/>
              </a:defRPr>
            </a:pPr>
            <a:r>
              <a:rPr sz="2067" b="1">
                <a:ln w="9844">
                  <a:solidFill>
                    <a:srgbClr val="0A1528"/>
                  </a:solidFill>
                </a:ln>
                <a:solidFill>
                  <a:srgbClr val="ECF2FA"/>
                </a:solidFill>
                <a:latin typeface="Arial Narrow"/>
                <a:ea typeface="Arial Narrow"/>
                <a:cs typeface="Arial Narrow"/>
              </a:rPr>
              <a:t>More Categories | More Titles | Compete Together</a:t>
            </a:r>
          </a:p>
        </p:txBody>
      </p:sp>
      <p:sp>
        <p:nvSpPr>
          <p:cNvPr id="15" name="Collective Strength Explanation">
            <a:extLst>
              <a:ext uri="{FF2B5EF4-FFF2-40B4-BE49-F238E27FC236}">
                <a16:creationId xmlns:a16="http://schemas.microsoft.com/office/drawing/2014/main" id="{41CED0A9-597B-474B-BBE2-B70E18AEBFA9}"/>
              </a:ext>
            </a:extLst>
          </p:cNvPr>
          <p:cNvSpPr>
            <a:spLocks noGrp="1"/>
          </p:cNvSpPr>
          <p:nvPr/>
        </p:nvSpPr>
        <p:spPr>
          <a:xfrm>
            <a:off x="5016804" y="6260385"/>
            <a:ext cx="5301187" cy="306096"/>
          </a:xfrm>
          <a:prstGeom prst="rect">
            <a:avLst/>
          </a:prstGeom>
          <a:noFill/>
          <a:ln w="0">
            <a:noFill/>
          </a:ln>
        </p:spPr>
        <p:style>
          <a:lnRef idx="0">
            <a:scrgbClr r="0" g="0" b="0"/>
          </a:lnRef>
          <a:fillRef idx="0">
            <a:scrgbClr r="0" g="0" b="0"/>
          </a:fillRef>
          <a:effectRef idx="10">
            <a:scrgbClr r="0" g="0" b="0"/>
          </a:effectRef>
          <a:fontRef idx="major"/>
        </p:style>
        <p:txBody>
          <a:bodyPr wrap="none" lIns="0" tIns="0" rIns="0" bIns="0" anchor="t">
            <a:noAutofit/>
          </a:bodyPr>
          <a:lstStyle/>
          <a:p>
            <a:pPr algn="l">
              <a:defRPr sz="1550" b="0">
                <a:ln w="9844">
                  <a:solidFill>
                    <a:srgbClr val="0A1528"/>
                  </a:solidFill>
                </a:ln>
                <a:solidFill>
                  <a:srgbClr val="ECF2FA"/>
                </a:solidFill>
                <a:latin typeface="Arial Narrow"/>
                <a:ea typeface="Arial Narrow"/>
                <a:cs typeface="Arial Narrow"/>
              </a:defRPr>
            </a:pPr>
            <a:r>
              <a:rPr sz="1550" b="1" dirty="0">
                <a:ln w="9844">
                  <a:solidFill>
                    <a:srgbClr val="0A1528"/>
                  </a:solidFill>
                </a:ln>
                <a:solidFill>
                  <a:schemeClr val="tx2">
                    <a:lumMod val="50000"/>
                    <a:lumOff val="50000"/>
                  </a:schemeClr>
                </a:solidFill>
                <a:latin typeface="Arial Narrow"/>
                <a:ea typeface="Arial Narrow"/>
                <a:cs typeface="Arial Narrow"/>
              </a:rPr>
              <a:t>Platform Alliances and Traffic Aggregation Build Collective Strength</a:t>
            </a:r>
          </a:p>
        </p:txBody>
      </p:sp>
      <p:sp>
        <p:nvSpPr>
          <p:cNvPr id="17" name="Future World Rights Watermark"/>
          <p:cNvSpPr>
            <a:spLocks noGrp="1"/>
          </p:cNvSpPr>
          <p:nvPr/>
        </p:nvSpPr>
        <p:spPr>
          <a:xfrm>
            <a:off x="228600" y="6610350"/>
            <a:ext cx="3000375" cy="133350"/>
          </a:xfrm>
          <a:prstGeom prst="rect">
            <a:avLst/>
          </a:prstGeom>
          <a:noFill/>
          <a:ln w="0">
            <a:noFill/>
          </a:ln>
        </p:spPr>
        <p:txBody>
          <a:bodyPr wrap="none" lIns="0" tIns="0" rIns="0" bIns="0">
            <a:noAutofit/>
          </a:bodyPr>
          <a:lstStyle/>
          <a:p>
            <a:pPr>
              <a:defRPr sz="788">
                <a:solidFill>
                  <a:srgbClr val="BEC9D4"/>
                </a:solidFill>
                <a:latin typeface="Arial"/>
                <a:ea typeface="Arial"/>
                <a:cs typeface="Arial"/>
              </a:defRPr>
            </a:pPr>
            <a:r>
              <a:rPr sz="788">
                <a:solidFill>
                  <a:srgbClr val="BEC9D4"/>
                </a:solidFill>
                <a:latin typeface="Arial"/>
                <a:ea typeface="Arial"/>
                <a:cs typeface="Arial"/>
              </a:rPr>
              <a:t>® 2026, all rights reserved by Future World Holding Ltd</a:t>
            </a:r>
          </a:p>
        </p:txBody>
      </p:sp>
      <p:sp>
        <p:nvSpPr>
          <p:cNvPr id="18" name="Corrected Page Number"/>
          <p:cNvSpPr>
            <a:spLocks noGrp="1"/>
          </p:cNvSpPr>
          <p:nvPr/>
        </p:nvSpPr>
        <p:spPr>
          <a:xfrm>
            <a:off x="11430000" y="6610350"/>
            <a:ext cx="523875" cy="123825"/>
          </a:xfrm>
          <a:prstGeom prst="rect">
            <a:avLst/>
          </a:prstGeom>
          <a:noFill/>
          <a:ln w="0">
            <a:noFill/>
          </a:ln>
        </p:spPr>
        <p:txBody>
          <a:bodyPr wrap="none" lIns="0" tIns="0" rIns="0" bIns="0">
            <a:noAutofit/>
          </a:bodyPr>
          <a:lstStyle/>
          <a:p>
            <a:pPr algn="r">
              <a:defRPr sz="750">
                <a:solidFill>
                  <a:srgbClr val="BEC9D4"/>
                </a:solidFill>
                <a:latin typeface="Arial"/>
                <a:ea typeface="Arial"/>
                <a:cs typeface="Arial"/>
              </a:defRPr>
            </a:pPr>
            <a:r>
              <a:rPr sz="750">
                <a:solidFill>
                  <a:srgbClr val="BEC9D4"/>
                </a:solidFill>
                <a:latin typeface="Arial"/>
                <a:ea typeface="Arial"/>
                <a:cs typeface="Arial"/>
              </a:rPr>
              <a:t>04 / 15</a:t>
            </a:r>
          </a:p>
        </p:txBody>
      </p:sp>
    </p:spTree>
    <p:extLst>
      <p:ext uri="{BB962C8B-B14F-4D97-AF65-F5344CB8AC3E}">
        <p14:creationId xmlns:p14="http://schemas.microsoft.com/office/powerpoint/2010/main" val="3952358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80D11"/>
        </a:solidFill>
        <a:effectLst/>
      </p:bgPr>
    </p:bg>
    <p:spTree>
      <p:nvGrpSpPr>
        <p:cNvPr id="1" name=""/>
        <p:cNvGrpSpPr/>
        <p:nvPr/>
      </p:nvGrpSpPr>
      <p:grpSpPr>
        <a:xfrm>
          <a:off x="0" y="0"/>
          <a:ext cx="0" cy="0"/>
          <a:chOff x="0" y="0"/>
          <a:chExt cx="0" cy="0"/>
        </a:xfrm>
      </p:grpSpPr>
      <p:pic>
        <p:nvPicPr>
          <p:cNvPr id="10" name="图片 8"/>
          <p:cNvPicPr>
            <a:picLocks noChangeAspect="1"/>
          </p:cNvPicPr>
          <p:nvPr/>
        </p:nvPicPr>
        <p:blipFill>
          <a:blip r:embed="rId3"/>
          <a:srcRect/>
          <a:stretch>
            <a:fillRect/>
          </a:stretch>
        </p:blipFill>
        <p:spPr>
          <a:xfrm>
            <a:off x="0" y="0"/>
            <a:ext cx="12192000" cy="6858000"/>
          </a:xfrm>
          <a:prstGeom prst="rect">
            <a:avLst/>
          </a:prstGeom>
        </p:spPr>
      </p:pic>
      <p:sp>
        <p:nvSpPr>
          <p:cNvPr id="3" name="title-line-1-editable">
            <a:extLst>
              <a:ext uri="{FF2B5EF4-FFF2-40B4-BE49-F238E27FC236}">
                <a16:creationId xmlns:a16="http://schemas.microsoft.com/office/drawing/2014/main" id="{A6A613C0-8C63-4C45-A95A-05118258383F}"/>
              </a:ext>
            </a:extLst>
          </p:cNvPr>
          <p:cNvSpPr>
            <a:spLocks noGrp="1"/>
          </p:cNvSpPr>
          <p:nvPr/>
        </p:nvSpPr>
        <p:spPr>
          <a:xfrm>
            <a:off x="752475" y="2152650"/>
            <a:ext cx="7800000" cy="514350"/>
          </a:xfrm>
          <a:prstGeom prst="rect">
            <a:avLst/>
          </a:prstGeom>
          <a:noFill/>
          <a:ln w="0">
            <a:noFill/>
            <a:prstDash val="solid"/>
          </a:ln>
        </p:spPr>
        <p:txBody>
          <a:bodyPr wrap="none"/>
          <a:lstStyle/>
          <a:p>
            <a:pPr algn="l">
              <a:buNone/>
              <a:defRPr sz="2400" b="0">
                <a:solidFill>
                  <a:srgbClr val="F2F4F6"/>
                </a:solidFill>
                <a:latin typeface="Aptos"/>
                <a:ea typeface="Aptos"/>
                <a:cs typeface="Aptos"/>
              </a:defRPr>
            </a:pPr>
            <a:r>
              <a:rPr sz="2400" b="0">
                <a:solidFill>
                  <a:srgbClr val="F2F4F6"/>
                </a:solidFill>
                <a:latin typeface="Aptos"/>
                <a:ea typeface="Aptos"/>
                <a:cs typeface="Aptos"/>
              </a:rPr>
              <a:t>A Simple Business Model</a:t>
            </a:r>
            <a:endParaRPr sz="2400" b="0">
              <a:solidFill>
                <a:srgbClr val="F2F4F6"/>
              </a:solidFill>
            </a:endParaRPr>
          </a:p>
        </p:txBody>
      </p:sp>
      <p:sp>
        <p:nvSpPr>
          <p:cNvPr id="4" name="title-line-2-editable">
            <a:extLst>
              <a:ext uri="{FF2B5EF4-FFF2-40B4-BE49-F238E27FC236}">
                <a16:creationId xmlns:a16="http://schemas.microsoft.com/office/drawing/2014/main" id="{CFDBB14A-4052-482A-B93F-E468C285BDC8}"/>
              </a:ext>
            </a:extLst>
          </p:cNvPr>
          <p:cNvSpPr>
            <a:spLocks noGrp="1"/>
          </p:cNvSpPr>
          <p:nvPr/>
        </p:nvSpPr>
        <p:spPr>
          <a:xfrm>
            <a:off x="752475" y="2686050"/>
            <a:ext cx="7800000" cy="685800"/>
          </a:xfrm>
          <a:prstGeom prst="rect">
            <a:avLst/>
          </a:prstGeom>
          <a:noFill/>
          <a:ln w="0">
            <a:noFill/>
            <a:prstDash val="solid"/>
          </a:ln>
        </p:spPr>
        <p:txBody>
          <a:bodyPr wrap="none"/>
          <a:lstStyle/>
          <a:p>
            <a:pPr algn="l">
              <a:buNone/>
              <a:defRPr sz="4000" b="1">
                <a:solidFill>
                  <a:srgbClr val="FAFBFC"/>
                </a:solidFill>
                <a:latin typeface="Aptos"/>
                <a:ea typeface="Aptos"/>
                <a:cs typeface="Aptos"/>
              </a:defRPr>
            </a:pPr>
            <a:r>
              <a:rPr sz="4000" b="1">
                <a:solidFill>
                  <a:srgbClr val="FAFBFC"/>
                </a:solidFill>
                <a:latin typeface="Aptos"/>
                <a:ea typeface="Aptos"/>
                <a:cs typeface="Aptos"/>
              </a:rPr>
              <a:t>Making the UAE</a:t>
            </a:r>
            <a:endParaRPr sz="4000" b="1">
              <a:solidFill>
                <a:srgbClr val="FAFBFC"/>
              </a:solidFill>
            </a:endParaRPr>
          </a:p>
        </p:txBody>
      </p:sp>
      <p:sp>
        <p:nvSpPr>
          <p:cNvPr id="5" name="title-line-3-editable">
            <a:extLst>
              <a:ext uri="{FF2B5EF4-FFF2-40B4-BE49-F238E27FC236}">
                <a16:creationId xmlns:a16="http://schemas.microsoft.com/office/drawing/2014/main" id="{B898E27E-3F3D-43D0-91EB-C56CF61F51A9}"/>
              </a:ext>
            </a:extLst>
          </p:cNvPr>
          <p:cNvSpPr>
            <a:spLocks noGrp="1"/>
          </p:cNvSpPr>
          <p:nvPr/>
        </p:nvSpPr>
        <p:spPr>
          <a:xfrm>
            <a:off x="752475" y="3381375"/>
            <a:ext cx="7800000" cy="685800"/>
          </a:xfrm>
          <a:prstGeom prst="rect">
            <a:avLst/>
          </a:prstGeom>
          <a:noFill/>
          <a:ln w="0">
            <a:noFill/>
            <a:prstDash val="solid"/>
          </a:ln>
        </p:spPr>
        <p:txBody>
          <a:bodyPr wrap="none"/>
          <a:lstStyle/>
          <a:p>
            <a:pPr algn="l">
              <a:buNone/>
              <a:defRPr sz="2800" b="1">
                <a:solidFill>
                  <a:srgbClr val="79C7EE"/>
                </a:solidFill>
                <a:latin typeface="Aptos"/>
                <a:ea typeface="Aptos"/>
                <a:cs typeface="Aptos"/>
              </a:defRPr>
            </a:pPr>
            <a:r>
              <a:rPr sz="2800" b="1" dirty="0">
                <a:solidFill>
                  <a:srgbClr val="79C7EE"/>
                </a:solidFill>
                <a:latin typeface="Aptos"/>
                <a:ea typeface="Aptos"/>
                <a:cs typeface="Aptos"/>
              </a:rPr>
              <a:t>A </a:t>
            </a:r>
            <a:r>
              <a:rPr lang="en-US" sz="2800" b="1" dirty="0">
                <a:solidFill>
                  <a:srgbClr val="79C7EE"/>
                </a:solidFill>
                <a:latin typeface="Aptos"/>
                <a:ea typeface="Aptos"/>
                <a:cs typeface="Aptos"/>
              </a:rPr>
              <a:t>Wealth </a:t>
            </a:r>
            <a:r>
              <a:rPr sz="2800" b="1" dirty="0">
                <a:solidFill>
                  <a:srgbClr val="79C7EE"/>
                </a:solidFill>
                <a:latin typeface="Aptos"/>
                <a:ea typeface="Aptos"/>
                <a:cs typeface="Aptos"/>
              </a:rPr>
              <a:t>Gateway for Global </a:t>
            </a:r>
            <a:r>
              <a:rPr lang="en-US" altLang="zh-CN" sz="2800" b="1" dirty="0">
                <a:solidFill>
                  <a:srgbClr val="79C7EE"/>
                </a:solidFill>
                <a:latin typeface="Aptos"/>
                <a:ea typeface="Aptos"/>
                <a:cs typeface="Aptos"/>
              </a:rPr>
              <a:t>Players</a:t>
            </a:r>
            <a:endParaRPr sz="2800" b="1" dirty="0">
              <a:solidFill>
                <a:srgbClr val="79C7EE"/>
              </a:solidFill>
            </a:endParaRPr>
          </a:p>
        </p:txBody>
      </p:sp>
      <p:sp>
        <p:nvSpPr>
          <p:cNvPr id="7" name="system-footer-rule-01">
            <a:extLst>
              <a:ext uri="{FF2B5EF4-FFF2-40B4-BE49-F238E27FC236}">
                <a16:creationId xmlns:a16="http://schemas.microsoft.com/office/drawing/2014/main" id="{357F7F95-7A12-41FD-8577-ECF29DAFE46F}"/>
              </a:ext>
            </a:extLst>
          </p:cNvPr>
          <p:cNvSpPr>
            <a:spLocks noGrp="1"/>
          </p:cNvSpPr>
          <p:nvPr/>
        </p:nvSpPr>
        <p:spPr>
          <a:xfrm>
            <a:off x="0" y="6819900"/>
            <a:ext cx="12192000" cy="38100"/>
          </a:xfrm>
          <a:prstGeom prst="rect">
            <a:avLst/>
          </a:prstGeom>
          <a:solidFill>
            <a:srgbClr val="123A51"/>
          </a:solidFill>
          <a:ln w="0">
            <a:noFill/>
            <a:prstDash val="solid"/>
          </a:ln>
        </p:spPr>
        <p:txBody>
          <a:bodyPr/>
          <a:lstStyle/>
          <a:p>
            <a:endParaRPr/>
          </a:p>
        </p:txBody>
      </p:sp>
      <p:sp>
        <p:nvSpPr>
          <p:cNvPr id="8" name="system-page-number-01">
            <a:extLst>
              <a:ext uri="{FF2B5EF4-FFF2-40B4-BE49-F238E27FC236}">
                <a16:creationId xmlns:a16="http://schemas.microsoft.com/office/drawing/2014/main" id="{AA875019-0988-4A86-9C8F-13E221FC2A3E}"/>
              </a:ext>
            </a:extLst>
          </p:cNvPr>
          <p:cNvSpPr>
            <a:spLocks noGrp="1"/>
          </p:cNvSpPr>
          <p:nvPr/>
        </p:nvSpPr>
        <p:spPr>
          <a:xfrm>
            <a:off x="11239500" y="6553200"/>
            <a:ext cx="609600" cy="171450"/>
          </a:xfrm>
          <a:prstGeom prst="rect">
            <a:avLst/>
          </a:prstGeom>
          <a:noFill/>
          <a:ln w="0">
            <a:noFill/>
            <a:prstDash val="solid"/>
          </a:ln>
        </p:spPr>
        <p:txBody>
          <a:bodyPr/>
          <a:lstStyle/>
          <a:p>
            <a:pPr algn="r">
              <a:buNone/>
              <a:defRPr sz="675" b="1">
                <a:solidFill>
                  <a:srgbClr val="75C8EE"/>
                </a:solidFill>
                <a:latin typeface="Aptos"/>
                <a:ea typeface="Aptos"/>
                <a:cs typeface="Aptos"/>
              </a:defRPr>
            </a:pPr>
            <a:r>
              <a:rPr sz="675" b="1">
                <a:solidFill>
                  <a:srgbClr val="75C8EE"/>
                </a:solidFill>
                <a:latin typeface="Aptos"/>
                <a:ea typeface="Aptos"/>
                <a:cs typeface="Aptos"/>
              </a:rPr>
              <a:t>01 / 15</a:t>
            </a:r>
          </a:p>
        </p:txBody>
      </p:sp>
      <p:sp>
        <p:nvSpPr>
          <p:cNvPr id="11" name="Future World Rights Watermark"/>
          <p:cNvSpPr>
            <a:spLocks noGrp="1"/>
          </p:cNvSpPr>
          <p:nvPr/>
        </p:nvSpPr>
        <p:spPr>
          <a:xfrm>
            <a:off x="228600" y="6610350"/>
            <a:ext cx="3000375" cy="133350"/>
          </a:xfrm>
          <a:prstGeom prst="rect">
            <a:avLst/>
          </a:prstGeom>
          <a:noFill/>
          <a:ln w="0">
            <a:noFill/>
          </a:ln>
        </p:spPr>
        <p:txBody>
          <a:bodyPr wrap="none" lIns="0" tIns="0" rIns="0" bIns="0">
            <a:noAutofit/>
          </a:bodyPr>
          <a:lstStyle/>
          <a:p>
            <a:pPr>
              <a:defRPr sz="788">
                <a:solidFill>
                  <a:srgbClr val="BEC9D4"/>
                </a:solidFill>
                <a:latin typeface="Arial"/>
                <a:ea typeface="Arial"/>
                <a:cs typeface="Arial"/>
              </a:defRPr>
            </a:pPr>
            <a:r>
              <a:rPr sz="788" dirty="0">
                <a:solidFill>
                  <a:srgbClr val="BEC9D4"/>
                </a:solidFill>
                <a:latin typeface="Arial"/>
                <a:ea typeface="Arial"/>
                <a:cs typeface="Arial"/>
              </a:rPr>
              <a:t>® 2026, all rights reserved by Future World Holding Ltd</a:t>
            </a:r>
          </a:p>
        </p:txBody>
      </p:sp>
    </p:spTree>
    <p:extLst>
      <p:ext uri="{BB962C8B-B14F-4D97-AF65-F5344CB8AC3E}">
        <p14:creationId xmlns:p14="http://schemas.microsoft.com/office/powerpoint/2010/main" val="1000000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20812"/>
        </a:solidFill>
        <a:effectLst/>
      </p:bgPr>
    </p:bg>
    <p:spTree>
      <p:nvGrpSpPr>
        <p:cNvPr id="1" name=""/>
        <p:cNvGrpSpPr/>
        <p:nvPr/>
      </p:nvGrpSpPr>
      <p:grpSpPr>
        <a:xfrm>
          <a:off x="0" y="0"/>
          <a:ext cx="0" cy="0"/>
          <a:chOff x="0" y="0"/>
          <a:chExt cx="0" cy="0"/>
        </a:xfrm>
      </p:grpSpPr>
      <p:pic>
        <p:nvPicPr>
          <p:cNvPr id="7" name="图片 6"/>
          <p:cNvPicPr>
            <a:picLocks noChangeAspect="1"/>
          </p:cNvPicPr>
          <p:nvPr/>
        </p:nvPicPr>
        <p:blipFill>
          <a:blip r:embed="rId3"/>
          <a:stretch/>
        </p:blipFill>
        <p:spPr>
          <a:xfrm>
            <a:off x="0" y="134444"/>
            <a:ext cx="12192000" cy="6589111"/>
          </a:xfrm>
          <a:prstGeom prst="rect">
            <a:avLst/>
          </a:prstGeom>
        </p:spPr>
      </p:pic>
      <p:sp>
        <p:nvSpPr>
          <p:cNvPr id="3" name="invitation">
            <a:extLst>
              <a:ext uri="{FF2B5EF4-FFF2-40B4-BE49-F238E27FC236}">
                <a16:creationId xmlns:a16="http://schemas.microsoft.com/office/drawing/2014/main" id="{F68B3C29-925F-40A6-86E8-833C6F115F5E}"/>
              </a:ext>
            </a:extLst>
          </p:cNvPr>
          <p:cNvSpPr>
            <a:spLocks noGrp="1"/>
          </p:cNvSpPr>
          <p:nvPr/>
        </p:nvSpPr>
        <p:spPr>
          <a:xfrm>
            <a:off x="762000" y="2143125"/>
            <a:ext cx="4191000" cy="457200"/>
          </a:xfrm>
          <a:prstGeom prst="rect">
            <a:avLst/>
          </a:prstGeom>
          <a:noFill/>
          <a:ln w="0">
            <a:noFill/>
          </a:ln>
        </p:spPr>
        <p:txBody>
          <a:bodyPr>
            <a:noAutofit/>
          </a:bodyPr>
          <a:lstStyle/>
          <a:p>
            <a:pPr>
              <a:defRPr sz="2250" b="0">
                <a:solidFill>
                  <a:srgbClr val="F2F4F6"/>
                </a:solidFill>
                <a:latin typeface="Arial"/>
                <a:ea typeface="Arial"/>
                <a:cs typeface="Arial"/>
              </a:defRPr>
            </a:pPr>
            <a:r>
              <a:rPr sz="2250" b="0" dirty="0">
                <a:solidFill>
                  <a:srgbClr val="F2F4F6"/>
                </a:solidFill>
                <a:latin typeface="Arial"/>
                <a:ea typeface="Arial"/>
                <a:cs typeface="Arial"/>
              </a:rPr>
              <a:t>Invite </a:t>
            </a:r>
            <a:r>
              <a:rPr lang="en-US" altLang="zh-CN" sz="2250" b="0" dirty="0">
                <a:solidFill>
                  <a:srgbClr val="F2F4F6"/>
                </a:solidFill>
                <a:latin typeface="Arial"/>
                <a:ea typeface="Arial"/>
                <a:cs typeface="Arial"/>
              </a:rPr>
              <a:t>Players</a:t>
            </a:r>
            <a:r>
              <a:rPr sz="2250" b="0" dirty="0">
                <a:solidFill>
                  <a:srgbClr val="F2F4F6"/>
                </a:solidFill>
                <a:latin typeface="Arial"/>
                <a:ea typeface="Arial"/>
                <a:cs typeface="Arial"/>
              </a:rPr>
              <a:t> Worldwide to</a:t>
            </a:r>
          </a:p>
        </p:txBody>
      </p:sp>
      <p:sp>
        <p:nvSpPr>
          <p:cNvPr id="4" name="digital-city">
            <a:extLst>
              <a:ext uri="{FF2B5EF4-FFF2-40B4-BE49-F238E27FC236}">
                <a16:creationId xmlns:a16="http://schemas.microsoft.com/office/drawing/2014/main" id="{C4CEBF60-B807-4D60-A256-213511985C26}"/>
              </a:ext>
            </a:extLst>
          </p:cNvPr>
          <p:cNvSpPr>
            <a:spLocks noGrp="1"/>
          </p:cNvSpPr>
          <p:nvPr/>
        </p:nvSpPr>
        <p:spPr>
          <a:xfrm>
            <a:off x="762000" y="2657475"/>
            <a:ext cx="4381500" cy="523875"/>
          </a:xfrm>
          <a:prstGeom prst="rect">
            <a:avLst/>
          </a:prstGeom>
          <a:noFill/>
          <a:ln w="0">
            <a:noFill/>
          </a:ln>
        </p:spPr>
        <p:txBody>
          <a:bodyPr>
            <a:noAutofit/>
          </a:bodyPr>
          <a:lstStyle/>
          <a:p>
            <a:pPr>
              <a:defRPr sz="3225" b="1">
                <a:solidFill>
                  <a:srgbClr val="79C7EE"/>
                </a:solidFill>
                <a:latin typeface="Arial"/>
                <a:ea typeface="Arial"/>
                <a:cs typeface="Arial"/>
              </a:defRPr>
            </a:pPr>
            <a:r>
              <a:rPr sz="3225" b="1">
                <a:solidFill>
                  <a:srgbClr val="79C7EE"/>
                </a:solidFill>
                <a:latin typeface="Arial"/>
                <a:ea typeface="Arial"/>
                <a:cs typeface="Arial"/>
              </a:rPr>
              <a:t>Join the Digital City</a:t>
            </a:r>
          </a:p>
        </p:txBody>
      </p:sp>
      <p:sp>
        <p:nvSpPr>
          <p:cNvPr id="5" name="citizens">
            <a:extLst>
              <a:ext uri="{FF2B5EF4-FFF2-40B4-BE49-F238E27FC236}">
                <a16:creationId xmlns:a16="http://schemas.microsoft.com/office/drawing/2014/main" id="{433637DF-C770-4A01-A0CB-7565D028EE09}"/>
              </a:ext>
            </a:extLst>
          </p:cNvPr>
          <p:cNvSpPr>
            <a:spLocks noGrp="1"/>
          </p:cNvSpPr>
          <p:nvPr/>
        </p:nvSpPr>
        <p:spPr>
          <a:xfrm>
            <a:off x="762000" y="3162300"/>
            <a:ext cx="4191000" cy="523875"/>
          </a:xfrm>
          <a:prstGeom prst="rect">
            <a:avLst/>
          </a:prstGeom>
          <a:noFill/>
          <a:ln w="0">
            <a:noFill/>
          </a:ln>
        </p:spPr>
        <p:txBody>
          <a:bodyPr>
            <a:noAutofit/>
          </a:bodyPr>
          <a:lstStyle/>
          <a:p>
            <a:pPr>
              <a:defRPr sz="3225" b="1">
                <a:solidFill>
                  <a:srgbClr val="79C7EE"/>
                </a:solidFill>
                <a:latin typeface="Arial"/>
                <a:ea typeface="Arial"/>
                <a:cs typeface="Arial"/>
              </a:defRPr>
            </a:pPr>
            <a:r>
              <a:rPr sz="3225" b="1">
                <a:solidFill>
                  <a:srgbClr val="79C7EE"/>
                </a:solidFill>
                <a:latin typeface="Arial"/>
                <a:ea typeface="Arial"/>
                <a:cs typeface="Arial"/>
              </a:rPr>
              <a:t>as Citizens</a:t>
            </a:r>
          </a:p>
        </p:txBody>
      </p:sp>
      <p:sp>
        <p:nvSpPr>
          <p:cNvPr id="6" name="free-registration">
            <a:extLst>
              <a:ext uri="{FF2B5EF4-FFF2-40B4-BE49-F238E27FC236}">
                <a16:creationId xmlns:a16="http://schemas.microsoft.com/office/drawing/2014/main" id="{6C221DDB-F018-4835-A4A4-AB30A3A7D754}"/>
              </a:ext>
            </a:extLst>
          </p:cNvPr>
          <p:cNvSpPr>
            <a:spLocks noGrp="1"/>
          </p:cNvSpPr>
          <p:nvPr/>
        </p:nvSpPr>
        <p:spPr>
          <a:xfrm>
            <a:off x="762000" y="3781425"/>
            <a:ext cx="3810000" cy="457200"/>
          </a:xfrm>
          <a:prstGeom prst="rect">
            <a:avLst/>
          </a:prstGeom>
          <a:noFill/>
          <a:ln w="0">
            <a:noFill/>
          </a:ln>
        </p:spPr>
        <p:txBody>
          <a:bodyPr>
            <a:noAutofit/>
          </a:bodyPr>
          <a:lstStyle/>
          <a:p>
            <a:pPr>
              <a:defRPr sz="2400" b="1">
                <a:solidFill>
                  <a:srgbClr val="FAFBFC"/>
                </a:solidFill>
                <a:latin typeface="Arial"/>
                <a:ea typeface="Arial"/>
                <a:cs typeface="Arial"/>
              </a:defRPr>
            </a:pPr>
            <a:r>
              <a:rPr sz="2400" b="1" dirty="0">
                <a:solidFill>
                  <a:srgbClr val="FAFBFC"/>
                </a:solidFill>
                <a:latin typeface="Arial"/>
                <a:ea typeface="Arial"/>
                <a:cs typeface="Arial"/>
              </a:rPr>
              <a:t>Free Registration</a:t>
            </a:r>
          </a:p>
        </p:txBody>
      </p:sp>
      <p:sp>
        <p:nvSpPr>
          <p:cNvPr id="8" name="Future World Rights Watermark"/>
          <p:cNvSpPr>
            <a:spLocks noGrp="1"/>
          </p:cNvSpPr>
          <p:nvPr/>
        </p:nvSpPr>
        <p:spPr>
          <a:xfrm>
            <a:off x="228600" y="6610350"/>
            <a:ext cx="3000375" cy="133350"/>
          </a:xfrm>
          <a:prstGeom prst="rect">
            <a:avLst/>
          </a:prstGeom>
          <a:noFill/>
          <a:ln w="0">
            <a:noFill/>
          </a:ln>
        </p:spPr>
        <p:txBody>
          <a:bodyPr wrap="none" lIns="0" tIns="0" rIns="0" bIns="0">
            <a:noAutofit/>
          </a:bodyPr>
          <a:lstStyle/>
          <a:p>
            <a:pPr>
              <a:defRPr sz="788">
                <a:solidFill>
                  <a:srgbClr val="BEC9D4"/>
                </a:solidFill>
                <a:latin typeface="Arial"/>
                <a:ea typeface="Arial"/>
                <a:cs typeface="Arial"/>
              </a:defRPr>
            </a:pPr>
            <a:r>
              <a:rPr sz="788">
                <a:solidFill>
                  <a:srgbClr val="BEC9D4"/>
                </a:solidFill>
                <a:latin typeface="Arial"/>
                <a:ea typeface="Arial"/>
                <a:cs typeface="Arial"/>
              </a:rPr>
              <a:t>® 2026, all rights reserved by Future World Holding Ltd</a:t>
            </a:r>
          </a:p>
        </p:txBody>
      </p:sp>
      <p:sp>
        <p:nvSpPr>
          <p:cNvPr id="9" name="Corrected Page Number"/>
          <p:cNvSpPr>
            <a:spLocks noGrp="1"/>
          </p:cNvSpPr>
          <p:nvPr/>
        </p:nvSpPr>
        <p:spPr>
          <a:xfrm>
            <a:off x="11430000" y="6610350"/>
            <a:ext cx="523875" cy="123825"/>
          </a:xfrm>
          <a:prstGeom prst="rect">
            <a:avLst/>
          </a:prstGeom>
          <a:noFill/>
          <a:ln w="0">
            <a:noFill/>
          </a:ln>
        </p:spPr>
        <p:txBody>
          <a:bodyPr wrap="none" lIns="0" tIns="0" rIns="0" bIns="0">
            <a:noAutofit/>
          </a:bodyPr>
          <a:lstStyle/>
          <a:p>
            <a:pPr algn="r">
              <a:defRPr sz="750">
                <a:solidFill>
                  <a:srgbClr val="BEC9D4"/>
                </a:solidFill>
                <a:latin typeface="Arial"/>
                <a:ea typeface="Arial"/>
                <a:cs typeface="Arial"/>
              </a:defRPr>
            </a:pPr>
            <a:r>
              <a:rPr sz="750">
                <a:solidFill>
                  <a:srgbClr val="BEC9D4"/>
                </a:solidFill>
                <a:latin typeface="Arial"/>
                <a:ea typeface="Arial"/>
                <a:cs typeface="Arial"/>
              </a:rPr>
              <a:t>02 / 15</a:t>
            </a:r>
          </a:p>
        </p:txBody>
      </p:sp>
    </p:spTree>
    <p:extLst>
      <p:ext uri="{BB962C8B-B14F-4D97-AF65-F5344CB8AC3E}">
        <p14:creationId xmlns:p14="http://schemas.microsoft.com/office/powerpoint/2010/main" val="11239029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20812"/>
        </a:solidFill>
        <a:effectLst/>
      </p:bgPr>
    </p:bg>
    <p:spTree>
      <p:nvGrpSpPr>
        <p:cNvPr id="1" name=""/>
        <p:cNvGrpSpPr/>
        <p:nvPr/>
      </p:nvGrpSpPr>
      <p:grpSpPr>
        <a:xfrm>
          <a:off x="0" y="0"/>
          <a:ext cx="0" cy="0"/>
          <a:chOff x="0" y="0"/>
          <a:chExt cx="0" cy="0"/>
        </a:xfrm>
      </p:grpSpPr>
      <p:pic>
        <p:nvPicPr>
          <p:cNvPr id="37" name="图片 33"/>
          <p:cNvPicPr>
            <a:picLocks noChangeAspect="1"/>
          </p:cNvPicPr>
          <p:nvPr/>
        </p:nvPicPr>
        <p:blipFill>
          <a:blip r:embed="rId3"/>
          <a:srcRect t="27" b="27"/>
          <a:stretch>
            <a:fillRect/>
          </a:stretch>
        </p:blipFill>
        <p:spPr>
          <a:xfrm>
            <a:off x="0" y="-38100"/>
            <a:ext cx="12192000" cy="6858000"/>
          </a:xfrm>
          <a:prstGeom prst="rect">
            <a:avLst/>
          </a:prstGeom>
        </p:spPr>
      </p:pic>
      <p:sp>
        <p:nvSpPr>
          <p:cNvPr id="3" name="title">
            <a:extLst>
              <a:ext uri="{FF2B5EF4-FFF2-40B4-BE49-F238E27FC236}">
                <a16:creationId xmlns:a16="http://schemas.microsoft.com/office/drawing/2014/main" id="{673BCBDA-CF90-4DF5-9749-E8D064E47112}"/>
              </a:ext>
            </a:extLst>
          </p:cNvPr>
          <p:cNvSpPr>
            <a:spLocks noGrp="1"/>
          </p:cNvSpPr>
          <p:nvPr/>
        </p:nvSpPr>
        <p:spPr>
          <a:xfrm>
            <a:off x="495300" y="542925"/>
            <a:ext cx="3905250" cy="533400"/>
          </a:xfrm>
          <a:prstGeom prst="rect">
            <a:avLst/>
          </a:prstGeom>
          <a:noFill/>
          <a:ln w="0">
            <a:noFill/>
            <a:prstDash val="solid"/>
          </a:ln>
        </p:spPr>
        <p:txBody>
          <a:bodyPr anchor="ctr"/>
          <a:lstStyle/>
          <a:p>
            <a:pPr algn="l">
              <a:buNone/>
              <a:defRPr sz="3150" b="1">
                <a:solidFill>
                  <a:srgbClr val="F5F8FB"/>
                </a:solidFill>
              </a:defRPr>
            </a:pPr>
            <a:endParaRPr sz="3150" b="1">
              <a:solidFill>
                <a:srgbClr val="F5F8FB"/>
              </a:solidFill>
            </a:endParaRPr>
          </a:p>
        </p:txBody>
      </p:sp>
      <p:sp>
        <p:nvSpPr>
          <p:cNvPr id="4" name="subtitle">
            <a:extLst>
              <a:ext uri="{FF2B5EF4-FFF2-40B4-BE49-F238E27FC236}">
                <a16:creationId xmlns:a16="http://schemas.microsoft.com/office/drawing/2014/main" id="{E1543AE2-2FC1-4C17-A10D-4A4183082960}"/>
              </a:ext>
            </a:extLst>
          </p:cNvPr>
          <p:cNvSpPr>
            <a:spLocks noGrp="1"/>
          </p:cNvSpPr>
          <p:nvPr/>
        </p:nvSpPr>
        <p:spPr>
          <a:xfrm>
            <a:off x="1028700" y="409575"/>
            <a:ext cx="5905500" cy="666750"/>
          </a:xfrm>
          <a:prstGeom prst="rect">
            <a:avLst/>
          </a:prstGeom>
          <a:noFill/>
          <a:ln w="0">
            <a:noFill/>
            <a:prstDash val="solid"/>
          </a:ln>
        </p:spPr>
        <p:txBody>
          <a:bodyPr wrap="none" lIns="0" tIns="0" rIns="0" bIns="0" anchor="ctr">
            <a:noAutofit/>
          </a:bodyPr>
          <a:lstStyle/>
          <a:p>
            <a:pPr algn="l">
              <a:buNone/>
              <a:defRPr sz="2175" b="1">
                <a:solidFill>
                  <a:srgbClr val="C5EBFF"/>
                </a:solidFill>
                <a:latin typeface="Arial"/>
                <a:ea typeface="Arial"/>
                <a:cs typeface="Arial"/>
              </a:defRPr>
            </a:pPr>
            <a:r>
              <a:rPr lang="en-US" altLang="zh-CN" sz="2175" b="1" dirty="0">
                <a:solidFill>
                  <a:srgbClr val="C5EBFF"/>
                </a:solidFill>
                <a:latin typeface="Arial"/>
                <a:ea typeface="Arial"/>
                <a:cs typeface="Arial"/>
              </a:rPr>
              <a:t>Global Citizens Purchase Vouchers</a:t>
            </a:r>
            <a:endParaRPr sz="2000" dirty="0">
              <a:solidFill>
                <a:srgbClr val="82D8FB"/>
              </a:solidFill>
            </a:endParaRPr>
          </a:p>
          <a:p>
            <a:pPr algn="l">
              <a:buNone/>
              <a:defRPr sz="2175" b="1">
                <a:solidFill>
                  <a:srgbClr val="C5EBFF"/>
                </a:solidFill>
                <a:latin typeface="Arial"/>
                <a:ea typeface="Arial"/>
                <a:cs typeface="Arial"/>
              </a:defRPr>
            </a:pPr>
            <a:r>
              <a:rPr sz="2175" b="1" dirty="0">
                <a:solidFill>
                  <a:srgbClr val="C5EBFF"/>
                </a:solidFill>
                <a:latin typeface="Arial"/>
                <a:ea typeface="Arial"/>
                <a:cs typeface="Arial"/>
              </a:rPr>
              <a:t>and Earn Digital Points</a:t>
            </a:r>
            <a:endParaRPr sz="2000" dirty="0">
              <a:solidFill>
                <a:srgbClr val="82D8FB"/>
              </a:solidFill>
            </a:endParaRPr>
          </a:p>
        </p:txBody>
      </p:sp>
      <p:sp>
        <p:nvSpPr>
          <p:cNvPr id="5" name="metric-voucher-backing">
            <a:extLst>
              <a:ext uri="{FF2B5EF4-FFF2-40B4-BE49-F238E27FC236}">
                <a16:creationId xmlns:a16="http://schemas.microsoft.com/office/drawing/2014/main" id="{5928B3AA-8AEC-4186-98EA-D34E056AFDA1}"/>
              </a:ext>
            </a:extLst>
          </p:cNvPr>
          <p:cNvSpPr>
            <a:spLocks noGrp="1"/>
          </p:cNvSpPr>
          <p:nvPr/>
        </p:nvSpPr>
        <p:spPr>
          <a:xfrm>
            <a:off x="4286250" y="1162050"/>
            <a:ext cx="3810000" cy="1066800"/>
          </a:xfrm>
          <a:prstGeom prst="rect">
            <a:avLst/>
          </a:prstGeom>
          <a:noFill/>
          <a:ln w="0">
            <a:noFill/>
            <a:prstDash val="solid"/>
          </a:ln>
        </p:spPr>
        <p:txBody>
          <a:bodyPr/>
          <a:lstStyle/>
          <a:p>
            <a:endParaRPr/>
          </a:p>
        </p:txBody>
      </p:sp>
      <p:sp>
        <p:nvSpPr>
          <p:cNvPr id="7" name="metric-voucher-label">
            <a:extLst>
              <a:ext uri="{FF2B5EF4-FFF2-40B4-BE49-F238E27FC236}">
                <a16:creationId xmlns:a16="http://schemas.microsoft.com/office/drawing/2014/main" id="{AE14E14A-33C7-4098-9CE1-3D4FFA1A112A}"/>
              </a:ext>
            </a:extLst>
          </p:cNvPr>
          <p:cNvSpPr>
            <a:spLocks noGrp="1"/>
          </p:cNvSpPr>
          <p:nvPr/>
        </p:nvSpPr>
        <p:spPr>
          <a:xfrm>
            <a:off x="4057650" y="1333500"/>
            <a:ext cx="3314700" cy="219075"/>
          </a:xfrm>
          <a:prstGeom prst="rect">
            <a:avLst/>
          </a:prstGeom>
          <a:noFill/>
          <a:ln w="0">
            <a:noFill/>
            <a:prstDash val="solid"/>
          </a:ln>
        </p:spPr>
        <p:txBody>
          <a:bodyPr wrap="none" lIns="0" tIns="0" rIns="0" bIns="0" anchor="ctr">
            <a:noAutofit/>
          </a:bodyPr>
          <a:lstStyle/>
          <a:p>
            <a:pPr algn="ctr">
              <a:buNone/>
              <a:defRPr sz="1200" b="1">
                <a:solidFill>
                  <a:srgbClr val="82D8FB"/>
                </a:solidFill>
                <a:latin typeface="Arial"/>
                <a:ea typeface="Arial"/>
                <a:cs typeface="Arial"/>
              </a:defRPr>
            </a:pPr>
            <a:r>
              <a:rPr lang="en-US" sz="1200" b="1" dirty="0">
                <a:solidFill>
                  <a:srgbClr val="82D8FB"/>
                </a:solidFill>
                <a:latin typeface="Arial"/>
                <a:ea typeface="Arial"/>
                <a:cs typeface="Arial"/>
              </a:rPr>
              <a:t>Phase 1</a:t>
            </a:r>
            <a:r>
              <a:rPr sz="1200" b="1" dirty="0">
                <a:solidFill>
                  <a:srgbClr val="82D8FB"/>
                </a:solidFill>
                <a:latin typeface="Arial"/>
                <a:ea typeface="Arial"/>
                <a:cs typeface="Arial"/>
              </a:rPr>
              <a:t> Voucher Issuance</a:t>
            </a:r>
          </a:p>
        </p:txBody>
      </p:sp>
      <p:sp>
        <p:nvSpPr>
          <p:cNvPr id="8" name="metric-voucher-value">
            <a:extLst>
              <a:ext uri="{FF2B5EF4-FFF2-40B4-BE49-F238E27FC236}">
                <a16:creationId xmlns:a16="http://schemas.microsoft.com/office/drawing/2014/main" id="{1A82A832-300B-4068-8C13-C155B39B59EA}"/>
              </a:ext>
            </a:extLst>
          </p:cNvPr>
          <p:cNvSpPr>
            <a:spLocks noGrp="1"/>
          </p:cNvSpPr>
          <p:nvPr/>
        </p:nvSpPr>
        <p:spPr>
          <a:xfrm>
            <a:off x="4057650" y="1562100"/>
            <a:ext cx="3314700" cy="457200"/>
          </a:xfrm>
          <a:prstGeom prst="rect">
            <a:avLst/>
          </a:prstGeom>
          <a:noFill/>
          <a:ln w="0">
            <a:noFill/>
            <a:prstDash val="solid"/>
          </a:ln>
        </p:spPr>
        <p:txBody>
          <a:bodyPr wrap="none" lIns="0" tIns="0" rIns="0" bIns="0" anchor="ctr">
            <a:noAutofit/>
          </a:bodyPr>
          <a:lstStyle/>
          <a:p>
            <a:pPr algn="ctr">
              <a:buNone/>
              <a:defRPr sz="3000" b="1">
                <a:solidFill>
                  <a:srgbClr val="F5F8FB"/>
                </a:solidFill>
                <a:latin typeface="Arial"/>
                <a:ea typeface="Arial"/>
                <a:cs typeface="Arial"/>
              </a:defRPr>
            </a:pPr>
            <a:r>
              <a:rPr sz="3000" b="1">
                <a:solidFill>
                  <a:srgbClr val="F5F8FB"/>
                </a:solidFill>
                <a:latin typeface="Arial"/>
                <a:ea typeface="Arial"/>
                <a:cs typeface="Arial"/>
              </a:rPr>
              <a:t>US$1 Billion</a:t>
            </a:r>
          </a:p>
        </p:txBody>
      </p:sp>
      <p:sp>
        <p:nvSpPr>
          <p:cNvPr id="9" name="metric-voucher-note">
            <a:extLst>
              <a:ext uri="{FF2B5EF4-FFF2-40B4-BE49-F238E27FC236}">
                <a16:creationId xmlns:a16="http://schemas.microsoft.com/office/drawing/2014/main" id="{A8BFF187-BBA4-4F43-8446-CDD9BC0D73ED}"/>
              </a:ext>
            </a:extLst>
          </p:cNvPr>
          <p:cNvSpPr>
            <a:spLocks noGrp="1"/>
          </p:cNvSpPr>
          <p:nvPr/>
        </p:nvSpPr>
        <p:spPr>
          <a:xfrm>
            <a:off x="4324350" y="1990725"/>
            <a:ext cx="3505200" cy="209550"/>
          </a:xfrm>
          <a:prstGeom prst="rect">
            <a:avLst/>
          </a:prstGeom>
          <a:noFill/>
          <a:ln w="0">
            <a:noFill/>
            <a:prstDash val="solid"/>
          </a:ln>
        </p:spPr>
        <p:txBody>
          <a:bodyPr wrap="none" lIns="0" tIns="0" rIns="0" bIns="0" anchor="ctr">
            <a:noAutofit/>
          </a:bodyPr>
          <a:lstStyle/>
          <a:p>
            <a:pPr algn="ctr">
              <a:buNone/>
              <a:defRPr sz="1050" b="1">
                <a:solidFill>
                  <a:srgbClr val="A9E6FF"/>
                </a:solidFill>
                <a:latin typeface="Yu Gothic"/>
                <a:ea typeface="Yu Gothic"/>
                <a:cs typeface="Yu Gothic"/>
              </a:defRPr>
            </a:pPr>
            <a:endParaRPr/>
          </a:p>
        </p:txBody>
      </p:sp>
      <p:sp>
        <p:nvSpPr>
          <p:cNvPr id="10" name="metric-people-backing">
            <a:extLst>
              <a:ext uri="{FF2B5EF4-FFF2-40B4-BE49-F238E27FC236}">
                <a16:creationId xmlns:a16="http://schemas.microsoft.com/office/drawing/2014/main" id="{A5E3B94D-19FD-4BF5-B021-85F28F20DF6F}"/>
              </a:ext>
            </a:extLst>
          </p:cNvPr>
          <p:cNvSpPr>
            <a:spLocks noGrp="1"/>
          </p:cNvSpPr>
          <p:nvPr/>
        </p:nvSpPr>
        <p:spPr>
          <a:xfrm>
            <a:off x="400050" y="1771650"/>
            <a:ext cx="2571750" cy="781050"/>
          </a:xfrm>
          <a:prstGeom prst="rect">
            <a:avLst/>
          </a:prstGeom>
          <a:noFill/>
          <a:ln w="0">
            <a:noFill/>
            <a:prstDash val="solid"/>
          </a:ln>
        </p:spPr>
        <p:txBody>
          <a:bodyPr/>
          <a:lstStyle/>
          <a:p>
            <a:endParaRPr/>
          </a:p>
        </p:txBody>
      </p:sp>
      <p:sp>
        <p:nvSpPr>
          <p:cNvPr id="12" name="metric-people-label">
            <a:extLst>
              <a:ext uri="{FF2B5EF4-FFF2-40B4-BE49-F238E27FC236}">
                <a16:creationId xmlns:a16="http://schemas.microsoft.com/office/drawing/2014/main" id="{DA42FDBE-AB00-4BDF-9899-D543E544756F}"/>
              </a:ext>
            </a:extLst>
          </p:cNvPr>
          <p:cNvSpPr>
            <a:spLocks noGrp="1"/>
          </p:cNvSpPr>
          <p:nvPr/>
        </p:nvSpPr>
        <p:spPr>
          <a:xfrm>
            <a:off x="552450" y="1828800"/>
            <a:ext cx="2143125" cy="228600"/>
          </a:xfrm>
          <a:prstGeom prst="rect">
            <a:avLst/>
          </a:prstGeom>
          <a:noFill/>
          <a:ln w="0">
            <a:noFill/>
            <a:prstDash val="solid"/>
          </a:ln>
        </p:spPr>
        <p:txBody>
          <a:bodyPr wrap="none" lIns="0" tIns="0" rIns="0" bIns="0" anchor="ctr">
            <a:noAutofit/>
          </a:bodyPr>
          <a:lstStyle/>
          <a:p>
            <a:pPr algn="l">
              <a:buNone/>
              <a:defRPr sz="1200" b="1">
                <a:solidFill>
                  <a:srgbClr val="82D8FB"/>
                </a:solidFill>
                <a:latin typeface="Arial"/>
                <a:ea typeface="Arial"/>
                <a:cs typeface="Arial"/>
              </a:defRPr>
            </a:pPr>
            <a:r>
              <a:rPr lang="en-US" altLang="zh-CN" sz="1200" b="1" dirty="0">
                <a:solidFill>
                  <a:srgbClr val="82D8FB"/>
                </a:solidFill>
                <a:latin typeface="Arial"/>
                <a:ea typeface="Arial"/>
                <a:cs typeface="Arial"/>
              </a:rPr>
              <a:t>Initial Participation Target</a:t>
            </a:r>
          </a:p>
        </p:txBody>
      </p:sp>
      <p:sp>
        <p:nvSpPr>
          <p:cNvPr id="13" name="metric-people-value">
            <a:extLst>
              <a:ext uri="{FF2B5EF4-FFF2-40B4-BE49-F238E27FC236}">
                <a16:creationId xmlns:a16="http://schemas.microsoft.com/office/drawing/2014/main" id="{FAA38DA5-0958-4AA0-9D4B-4EB65C4BED28}"/>
              </a:ext>
            </a:extLst>
          </p:cNvPr>
          <p:cNvSpPr>
            <a:spLocks noGrp="1"/>
          </p:cNvSpPr>
          <p:nvPr/>
        </p:nvSpPr>
        <p:spPr>
          <a:xfrm>
            <a:off x="552450" y="2085975"/>
            <a:ext cx="2209800" cy="342900"/>
          </a:xfrm>
          <a:prstGeom prst="rect">
            <a:avLst/>
          </a:prstGeom>
          <a:noFill/>
          <a:ln w="0">
            <a:noFill/>
            <a:prstDash val="solid"/>
          </a:ln>
        </p:spPr>
        <p:txBody>
          <a:bodyPr wrap="none" lIns="0" tIns="0" rIns="0" bIns="0" anchor="ctr">
            <a:noAutofit/>
          </a:bodyPr>
          <a:lstStyle/>
          <a:p>
            <a:pPr algn="l">
              <a:buNone/>
              <a:defRPr sz="2025" b="1">
                <a:solidFill>
                  <a:srgbClr val="EEF7FC"/>
                </a:solidFill>
                <a:latin typeface="Arial"/>
                <a:ea typeface="Arial"/>
                <a:cs typeface="Arial"/>
              </a:defRPr>
            </a:pPr>
            <a:r>
              <a:rPr sz="2025" b="1" dirty="0">
                <a:solidFill>
                  <a:srgbClr val="EEF7FC"/>
                </a:solidFill>
                <a:latin typeface="Arial"/>
                <a:ea typeface="Arial"/>
                <a:cs typeface="Arial"/>
              </a:rPr>
              <a:t>5 Million </a:t>
            </a:r>
            <a:r>
              <a:rPr lang="en-US" altLang="zh-CN" sz="2025" b="1" dirty="0">
                <a:solidFill>
                  <a:srgbClr val="EEF7FC"/>
                </a:solidFill>
                <a:latin typeface="Arial"/>
                <a:ea typeface="Arial"/>
                <a:cs typeface="Arial"/>
              </a:rPr>
              <a:t>Citizens</a:t>
            </a:r>
            <a:endParaRPr sz="2025" b="1" dirty="0">
              <a:solidFill>
                <a:srgbClr val="EEF7FC"/>
              </a:solidFill>
              <a:latin typeface="Arial"/>
              <a:ea typeface="Arial"/>
              <a:cs typeface="Arial"/>
            </a:endParaRPr>
          </a:p>
        </p:txBody>
      </p:sp>
      <p:sp>
        <p:nvSpPr>
          <p:cNvPr id="14" name="metric-person-backing">
            <a:extLst>
              <a:ext uri="{FF2B5EF4-FFF2-40B4-BE49-F238E27FC236}">
                <a16:creationId xmlns:a16="http://schemas.microsoft.com/office/drawing/2014/main" id="{A9390B61-2C4A-4A34-B7AA-E0AAB45252B7}"/>
              </a:ext>
            </a:extLst>
          </p:cNvPr>
          <p:cNvSpPr>
            <a:spLocks noGrp="1"/>
          </p:cNvSpPr>
          <p:nvPr/>
        </p:nvSpPr>
        <p:spPr>
          <a:xfrm>
            <a:off x="400050" y="2686050"/>
            <a:ext cx="2571750" cy="781050"/>
          </a:xfrm>
          <a:prstGeom prst="rect">
            <a:avLst/>
          </a:prstGeom>
          <a:noFill/>
          <a:ln w="0">
            <a:noFill/>
            <a:prstDash val="solid"/>
          </a:ln>
        </p:spPr>
        <p:txBody>
          <a:bodyPr/>
          <a:lstStyle/>
          <a:p>
            <a:endParaRPr/>
          </a:p>
        </p:txBody>
      </p:sp>
      <p:sp>
        <p:nvSpPr>
          <p:cNvPr id="16" name="metric-person-label">
            <a:extLst>
              <a:ext uri="{FF2B5EF4-FFF2-40B4-BE49-F238E27FC236}">
                <a16:creationId xmlns:a16="http://schemas.microsoft.com/office/drawing/2014/main" id="{2CDB6599-1477-4EB1-8240-EE654251952D}"/>
              </a:ext>
            </a:extLst>
          </p:cNvPr>
          <p:cNvSpPr>
            <a:spLocks noGrp="1"/>
          </p:cNvSpPr>
          <p:nvPr/>
        </p:nvSpPr>
        <p:spPr>
          <a:xfrm>
            <a:off x="552450" y="2752725"/>
            <a:ext cx="2286000" cy="228600"/>
          </a:xfrm>
          <a:prstGeom prst="rect">
            <a:avLst/>
          </a:prstGeom>
          <a:noFill/>
          <a:ln w="0">
            <a:noFill/>
            <a:prstDash val="solid"/>
          </a:ln>
        </p:spPr>
        <p:txBody>
          <a:bodyPr wrap="none" lIns="0" tIns="0" rIns="0" bIns="0" anchor="ctr">
            <a:noAutofit/>
          </a:bodyPr>
          <a:lstStyle/>
          <a:p>
            <a:pPr algn="l">
              <a:buNone/>
              <a:defRPr sz="1200" b="1">
                <a:solidFill>
                  <a:srgbClr val="82D8FB"/>
                </a:solidFill>
                <a:latin typeface="Arial"/>
                <a:ea typeface="Arial"/>
                <a:cs typeface="Arial"/>
              </a:defRPr>
            </a:pPr>
            <a:r>
              <a:rPr sz="1200" b="1" dirty="0">
                <a:solidFill>
                  <a:srgbClr val="82D8FB"/>
                </a:solidFill>
                <a:latin typeface="Arial"/>
                <a:ea typeface="Arial"/>
                <a:cs typeface="Arial"/>
              </a:rPr>
              <a:t>Purchase per </a:t>
            </a:r>
            <a:r>
              <a:rPr lang="en-US" altLang="zh-CN" sz="1200" b="1" dirty="0">
                <a:solidFill>
                  <a:srgbClr val="82D8FB"/>
                </a:solidFill>
                <a:latin typeface="Arial"/>
                <a:ea typeface="Arial"/>
                <a:cs typeface="Arial"/>
              </a:rPr>
              <a:t>Citizen</a:t>
            </a:r>
            <a:endParaRPr sz="1200" b="1" dirty="0">
              <a:solidFill>
                <a:srgbClr val="82D8FB"/>
              </a:solidFill>
              <a:latin typeface="Arial"/>
              <a:ea typeface="Arial"/>
              <a:cs typeface="Arial"/>
            </a:endParaRPr>
          </a:p>
        </p:txBody>
      </p:sp>
      <p:sp>
        <p:nvSpPr>
          <p:cNvPr id="17" name="metric-person-value">
            <a:extLst>
              <a:ext uri="{FF2B5EF4-FFF2-40B4-BE49-F238E27FC236}">
                <a16:creationId xmlns:a16="http://schemas.microsoft.com/office/drawing/2014/main" id="{46CAE0E5-F1F0-4A6F-9D2E-6D2780000399}"/>
              </a:ext>
            </a:extLst>
          </p:cNvPr>
          <p:cNvSpPr>
            <a:spLocks noGrp="1"/>
          </p:cNvSpPr>
          <p:nvPr/>
        </p:nvSpPr>
        <p:spPr>
          <a:xfrm>
            <a:off x="552450" y="3009900"/>
            <a:ext cx="2047875" cy="361950"/>
          </a:xfrm>
          <a:prstGeom prst="rect">
            <a:avLst/>
          </a:prstGeom>
          <a:noFill/>
          <a:ln w="0">
            <a:noFill/>
            <a:prstDash val="solid"/>
          </a:ln>
        </p:spPr>
        <p:txBody>
          <a:bodyPr wrap="none" lIns="0" tIns="0" rIns="0" bIns="0" anchor="ctr">
            <a:noAutofit/>
          </a:bodyPr>
          <a:lstStyle/>
          <a:p>
            <a:pPr algn="l">
              <a:buNone/>
              <a:defRPr sz="2400" b="1">
                <a:solidFill>
                  <a:srgbClr val="EEF7FC"/>
                </a:solidFill>
                <a:latin typeface="Arial"/>
                <a:ea typeface="Arial"/>
                <a:cs typeface="Arial"/>
              </a:defRPr>
            </a:pPr>
            <a:r>
              <a:rPr sz="2400" b="1">
                <a:solidFill>
                  <a:srgbClr val="EEF7FC"/>
                </a:solidFill>
                <a:latin typeface="Arial"/>
                <a:ea typeface="Arial"/>
                <a:cs typeface="Arial"/>
              </a:rPr>
              <a:t>US$200</a:t>
            </a:r>
          </a:p>
        </p:txBody>
      </p:sp>
      <p:sp>
        <p:nvSpPr>
          <p:cNvPr id="18" name="metric-points-backing">
            <a:extLst>
              <a:ext uri="{FF2B5EF4-FFF2-40B4-BE49-F238E27FC236}">
                <a16:creationId xmlns:a16="http://schemas.microsoft.com/office/drawing/2014/main" id="{2B9EF6E1-A476-4307-90E1-0FBA96E08B11}"/>
              </a:ext>
            </a:extLst>
          </p:cNvPr>
          <p:cNvSpPr>
            <a:spLocks noGrp="1"/>
          </p:cNvSpPr>
          <p:nvPr/>
        </p:nvSpPr>
        <p:spPr>
          <a:xfrm>
            <a:off x="9286875" y="2057400"/>
            <a:ext cx="2524125" cy="781050"/>
          </a:xfrm>
          <a:prstGeom prst="rect">
            <a:avLst/>
          </a:prstGeom>
          <a:noFill/>
          <a:ln w="0">
            <a:noFill/>
            <a:prstDash val="solid"/>
          </a:ln>
        </p:spPr>
        <p:txBody>
          <a:bodyPr/>
          <a:lstStyle/>
          <a:p>
            <a:endParaRPr/>
          </a:p>
        </p:txBody>
      </p:sp>
      <p:sp>
        <p:nvSpPr>
          <p:cNvPr id="20" name="metric-points-label">
            <a:extLst>
              <a:ext uri="{FF2B5EF4-FFF2-40B4-BE49-F238E27FC236}">
                <a16:creationId xmlns:a16="http://schemas.microsoft.com/office/drawing/2014/main" id="{2DB52CC0-7AAA-46D9-8A3B-D5DFC52F1D1C}"/>
              </a:ext>
            </a:extLst>
          </p:cNvPr>
          <p:cNvSpPr>
            <a:spLocks noGrp="1"/>
          </p:cNvSpPr>
          <p:nvPr/>
        </p:nvSpPr>
        <p:spPr>
          <a:xfrm>
            <a:off x="9010650" y="1476375"/>
            <a:ext cx="2571750" cy="209550"/>
          </a:xfrm>
          <a:prstGeom prst="rect">
            <a:avLst/>
          </a:prstGeom>
          <a:noFill/>
          <a:ln w="0">
            <a:noFill/>
            <a:prstDash val="solid"/>
          </a:ln>
        </p:spPr>
        <p:txBody>
          <a:bodyPr wrap="none" lIns="0" tIns="0" rIns="0" bIns="0" anchor="ctr">
            <a:noAutofit/>
          </a:bodyPr>
          <a:lstStyle/>
          <a:p>
            <a:pPr algn="l">
              <a:buNone/>
              <a:defRPr sz="1200" b="1">
                <a:solidFill>
                  <a:srgbClr val="82D8FB"/>
                </a:solidFill>
                <a:latin typeface="Arial"/>
                <a:ea typeface="Arial"/>
                <a:cs typeface="Arial"/>
              </a:defRPr>
            </a:pPr>
            <a:r>
              <a:rPr sz="1200" b="1">
                <a:solidFill>
                  <a:srgbClr val="82D8FB"/>
                </a:solidFill>
                <a:latin typeface="Arial"/>
                <a:ea typeface="Arial"/>
                <a:cs typeface="Arial"/>
              </a:rPr>
              <a:t>Matching Digital Points</a:t>
            </a:r>
            <a:endParaRPr sz="900" b="1">
              <a:solidFill>
                <a:srgbClr val="7EDCFF"/>
              </a:solidFill>
            </a:endParaRPr>
          </a:p>
        </p:txBody>
      </p:sp>
      <p:sp>
        <p:nvSpPr>
          <p:cNvPr id="21" name="metric-points-value">
            <a:extLst>
              <a:ext uri="{FF2B5EF4-FFF2-40B4-BE49-F238E27FC236}">
                <a16:creationId xmlns:a16="http://schemas.microsoft.com/office/drawing/2014/main" id="{AC098294-DB7F-4BA7-892D-8A75A69F5AC9}"/>
              </a:ext>
            </a:extLst>
          </p:cNvPr>
          <p:cNvSpPr>
            <a:spLocks noGrp="1"/>
          </p:cNvSpPr>
          <p:nvPr/>
        </p:nvSpPr>
        <p:spPr>
          <a:xfrm>
            <a:off x="9010650" y="1724025"/>
            <a:ext cx="1905000" cy="371475"/>
          </a:xfrm>
          <a:prstGeom prst="rect">
            <a:avLst/>
          </a:prstGeom>
          <a:noFill/>
          <a:ln w="0">
            <a:noFill/>
            <a:prstDash val="solid"/>
          </a:ln>
        </p:spPr>
        <p:txBody>
          <a:bodyPr wrap="none" lIns="0" tIns="0" rIns="0" bIns="0" anchor="ctr">
            <a:noAutofit/>
          </a:bodyPr>
          <a:lstStyle/>
          <a:p>
            <a:pPr algn="l">
              <a:buNone/>
              <a:defRPr sz="2400" b="1">
                <a:solidFill>
                  <a:srgbClr val="EEF7FC"/>
                </a:solidFill>
                <a:latin typeface="Arial"/>
                <a:ea typeface="Arial"/>
                <a:cs typeface="Arial"/>
              </a:defRPr>
            </a:pPr>
            <a:r>
              <a:rPr sz="2400" b="1">
                <a:solidFill>
                  <a:srgbClr val="EEF7FC"/>
                </a:solidFill>
                <a:latin typeface="Arial"/>
                <a:ea typeface="Arial"/>
                <a:cs typeface="Arial"/>
              </a:rPr>
              <a:t>1 Billion</a:t>
            </a:r>
          </a:p>
        </p:txBody>
      </p:sp>
      <p:sp>
        <p:nvSpPr>
          <p:cNvPr id="22" name="metric-points-note">
            <a:extLst>
              <a:ext uri="{FF2B5EF4-FFF2-40B4-BE49-F238E27FC236}">
                <a16:creationId xmlns:a16="http://schemas.microsoft.com/office/drawing/2014/main" id="{18BC1787-5D68-4989-92EB-94E6B8C8612A}"/>
              </a:ext>
            </a:extLst>
          </p:cNvPr>
          <p:cNvSpPr>
            <a:spLocks noGrp="1"/>
          </p:cNvSpPr>
          <p:nvPr/>
        </p:nvSpPr>
        <p:spPr>
          <a:xfrm>
            <a:off x="9010650" y="2114550"/>
            <a:ext cx="2095500" cy="219075"/>
          </a:xfrm>
          <a:prstGeom prst="rect">
            <a:avLst/>
          </a:prstGeom>
          <a:noFill/>
          <a:ln w="0">
            <a:noFill/>
            <a:prstDash val="solid"/>
          </a:ln>
        </p:spPr>
        <p:txBody>
          <a:bodyPr wrap="none" lIns="0" tIns="0" rIns="0" bIns="0" anchor="ctr">
            <a:noAutofit/>
          </a:bodyPr>
          <a:lstStyle/>
          <a:p>
            <a:pPr algn="l">
              <a:buNone/>
              <a:defRPr sz="1200" b="0">
                <a:solidFill>
                  <a:srgbClr val="82D8FB"/>
                </a:solidFill>
                <a:latin typeface="Arial"/>
                <a:ea typeface="Arial"/>
                <a:cs typeface="Arial"/>
              </a:defRPr>
            </a:pPr>
            <a:r>
              <a:rPr sz="1200" b="0">
                <a:solidFill>
                  <a:srgbClr val="82D8FB"/>
                </a:solidFill>
                <a:latin typeface="Arial"/>
                <a:ea typeface="Arial"/>
                <a:cs typeface="Arial"/>
              </a:rPr>
              <a:t>Fixed Total Supply</a:t>
            </a:r>
            <a:endParaRPr sz="900" b="1">
              <a:solidFill>
                <a:srgbClr val="A9E6FF"/>
              </a:solidFill>
            </a:endParaRPr>
          </a:p>
        </p:txBody>
      </p:sp>
      <p:sp>
        <p:nvSpPr>
          <p:cNvPr id="23" name="step-no-01">
            <a:extLst>
              <a:ext uri="{FF2B5EF4-FFF2-40B4-BE49-F238E27FC236}">
                <a16:creationId xmlns:a16="http://schemas.microsoft.com/office/drawing/2014/main" id="{43B291DB-121C-44D5-8CFE-F165E44EB14C}"/>
              </a:ext>
            </a:extLst>
          </p:cNvPr>
          <p:cNvSpPr>
            <a:spLocks noGrp="1"/>
          </p:cNvSpPr>
          <p:nvPr/>
        </p:nvSpPr>
        <p:spPr>
          <a:xfrm>
            <a:off x="1400175" y="5534025"/>
            <a:ext cx="381000" cy="247650"/>
          </a:xfrm>
          <a:prstGeom prst="rect">
            <a:avLst/>
          </a:prstGeom>
          <a:noFill/>
          <a:ln w="0">
            <a:noFill/>
            <a:prstDash val="solid"/>
          </a:ln>
        </p:spPr>
        <p:txBody>
          <a:bodyPr wrap="none" lIns="0" tIns="0" rIns="0" bIns="0" anchor="ctr">
            <a:noAutofit/>
          </a:bodyPr>
          <a:lstStyle/>
          <a:p>
            <a:pPr algn="l">
              <a:buNone/>
              <a:defRPr sz="1350" b="1">
                <a:solidFill>
                  <a:srgbClr val="65D8FF"/>
                </a:solidFill>
                <a:latin typeface="Arial"/>
                <a:ea typeface="Arial"/>
                <a:cs typeface="Arial"/>
              </a:defRPr>
            </a:pPr>
            <a:r>
              <a:rPr sz="1350" b="1">
                <a:solidFill>
                  <a:srgbClr val="65D8FF"/>
                </a:solidFill>
                <a:latin typeface="Arial"/>
                <a:ea typeface="Arial"/>
                <a:cs typeface="Arial"/>
              </a:rPr>
              <a:t>01</a:t>
            </a:r>
          </a:p>
        </p:txBody>
      </p:sp>
      <p:sp>
        <p:nvSpPr>
          <p:cNvPr id="24" name="step-text-01">
            <a:extLst>
              <a:ext uri="{FF2B5EF4-FFF2-40B4-BE49-F238E27FC236}">
                <a16:creationId xmlns:a16="http://schemas.microsoft.com/office/drawing/2014/main" id="{13614B31-3406-40DF-A8A7-84B2F3081834}"/>
              </a:ext>
            </a:extLst>
          </p:cNvPr>
          <p:cNvSpPr>
            <a:spLocks noGrp="1"/>
          </p:cNvSpPr>
          <p:nvPr/>
        </p:nvSpPr>
        <p:spPr>
          <a:xfrm>
            <a:off x="1552575" y="6353175"/>
            <a:ext cx="2286000" cy="400050"/>
          </a:xfrm>
          <a:prstGeom prst="rect">
            <a:avLst/>
          </a:prstGeom>
          <a:noFill/>
          <a:ln w="0">
            <a:noFill/>
            <a:prstDash val="solid"/>
          </a:ln>
        </p:spPr>
        <p:txBody>
          <a:bodyPr wrap="none" lIns="0" tIns="0" rIns="0" bIns="0" anchor="ctr">
            <a:noAutofit/>
          </a:bodyPr>
          <a:lstStyle/>
          <a:p>
            <a:pPr algn="ctr">
              <a:buNone/>
              <a:defRPr sz="1275" b="1">
                <a:solidFill>
                  <a:srgbClr val="EEF7FC"/>
                </a:solidFill>
                <a:latin typeface="Arial"/>
                <a:ea typeface="Arial"/>
                <a:cs typeface="Arial"/>
              </a:defRPr>
            </a:pPr>
            <a:r>
              <a:rPr sz="1275" b="1">
                <a:solidFill>
                  <a:srgbClr val="EEF7FC"/>
                </a:solidFill>
                <a:latin typeface="Arial"/>
                <a:ea typeface="Arial"/>
                <a:cs typeface="Arial"/>
              </a:rPr>
              <a:t>Purchase Vouchers</a:t>
            </a:r>
          </a:p>
          <a:p>
            <a:pPr algn="ctr">
              <a:buNone/>
              <a:defRPr sz="1275" b="1">
                <a:solidFill>
                  <a:srgbClr val="EEF7FC"/>
                </a:solidFill>
                <a:latin typeface="Arial"/>
                <a:ea typeface="Arial"/>
                <a:cs typeface="Arial"/>
              </a:defRPr>
            </a:pPr>
            <a:r>
              <a:rPr sz="1275" b="1">
                <a:solidFill>
                  <a:srgbClr val="EEF7FC"/>
                </a:solidFill>
                <a:latin typeface="Arial"/>
                <a:ea typeface="Arial"/>
                <a:cs typeface="Arial"/>
              </a:rPr>
              <a:t>in US$1 Units</a:t>
            </a:r>
          </a:p>
        </p:txBody>
      </p:sp>
      <p:sp>
        <p:nvSpPr>
          <p:cNvPr id="25" name="step-no-02">
            <a:extLst>
              <a:ext uri="{FF2B5EF4-FFF2-40B4-BE49-F238E27FC236}">
                <a16:creationId xmlns:a16="http://schemas.microsoft.com/office/drawing/2014/main" id="{990104C3-7E5C-4C87-A294-E44CC2C15EA2}"/>
              </a:ext>
            </a:extLst>
          </p:cNvPr>
          <p:cNvSpPr>
            <a:spLocks noGrp="1"/>
          </p:cNvSpPr>
          <p:nvPr/>
        </p:nvSpPr>
        <p:spPr>
          <a:xfrm>
            <a:off x="3914775" y="5534025"/>
            <a:ext cx="381000" cy="247650"/>
          </a:xfrm>
          <a:prstGeom prst="rect">
            <a:avLst/>
          </a:prstGeom>
          <a:noFill/>
          <a:ln w="0">
            <a:noFill/>
            <a:prstDash val="solid"/>
          </a:ln>
        </p:spPr>
        <p:txBody>
          <a:bodyPr wrap="none" lIns="0" tIns="0" rIns="0" bIns="0" anchor="ctr">
            <a:noAutofit/>
          </a:bodyPr>
          <a:lstStyle/>
          <a:p>
            <a:pPr algn="l">
              <a:buNone/>
              <a:defRPr sz="1350" b="1">
                <a:solidFill>
                  <a:srgbClr val="65D8FF"/>
                </a:solidFill>
                <a:latin typeface="Arial"/>
                <a:ea typeface="Arial"/>
                <a:cs typeface="Arial"/>
              </a:defRPr>
            </a:pPr>
            <a:r>
              <a:rPr sz="1350" b="1">
                <a:solidFill>
                  <a:srgbClr val="65D8FF"/>
                </a:solidFill>
                <a:latin typeface="Arial"/>
                <a:ea typeface="Arial"/>
                <a:cs typeface="Arial"/>
              </a:rPr>
              <a:t>02</a:t>
            </a:r>
          </a:p>
        </p:txBody>
      </p:sp>
      <p:sp>
        <p:nvSpPr>
          <p:cNvPr id="26" name="step-text-02">
            <a:extLst>
              <a:ext uri="{FF2B5EF4-FFF2-40B4-BE49-F238E27FC236}">
                <a16:creationId xmlns:a16="http://schemas.microsoft.com/office/drawing/2014/main" id="{C6703A86-FDA6-4B24-9783-73EF9DA64E31}"/>
              </a:ext>
            </a:extLst>
          </p:cNvPr>
          <p:cNvSpPr>
            <a:spLocks noGrp="1"/>
          </p:cNvSpPr>
          <p:nvPr/>
        </p:nvSpPr>
        <p:spPr>
          <a:xfrm>
            <a:off x="3886200" y="6353175"/>
            <a:ext cx="2352675" cy="400050"/>
          </a:xfrm>
          <a:prstGeom prst="rect">
            <a:avLst/>
          </a:prstGeom>
          <a:noFill/>
          <a:ln w="0">
            <a:noFill/>
            <a:prstDash val="solid"/>
          </a:ln>
        </p:spPr>
        <p:txBody>
          <a:bodyPr wrap="none" lIns="0" tIns="0" rIns="0" bIns="0" anchor="ctr">
            <a:noAutofit/>
          </a:bodyPr>
          <a:lstStyle/>
          <a:p>
            <a:pPr algn="ctr">
              <a:buNone/>
              <a:defRPr sz="1275" b="1">
                <a:solidFill>
                  <a:srgbClr val="EEF7FC"/>
                </a:solidFill>
                <a:latin typeface="Arial"/>
                <a:ea typeface="Arial"/>
                <a:cs typeface="Arial"/>
              </a:defRPr>
            </a:pPr>
            <a:r>
              <a:rPr sz="1275" b="1">
                <a:solidFill>
                  <a:srgbClr val="EEF7FC"/>
                </a:solidFill>
                <a:latin typeface="Arial"/>
                <a:ea typeface="Arial"/>
                <a:cs typeface="Arial"/>
              </a:rPr>
              <a:t>Commit an Equal Amount</a:t>
            </a:r>
            <a:endParaRPr sz="1275" b="1">
              <a:solidFill>
                <a:srgbClr val="EEF7FC"/>
              </a:solidFill>
            </a:endParaRPr>
          </a:p>
          <a:p>
            <a:pPr algn="ctr">
              <a:buNone/>
              <a:defRPr sz="1275" b="1">
                <a:solidFill>
                  <a:srgbClr val="EEF7FC"/>
                </a:solidFill>
                <a:latin typeface="Arial"/>
                <a:ea typeface="Arial"/>
                <a:cs typeface="Arial"/>
              </a:defRPr>
            </a:pPr>
            <a:r>
              <a:rPr sz="1275" b="1">
                <a:solidFill>
                  <a:srgbClr val="EEF7FC"/>
                </a:solidFill>
                <a:latin typeface="Arial"/>
                <a:ea typeface="Arial"/>
                <a:cs typeface="Arial"/>
              </a:rPr>
              <a:t>to Future Spending</a:t>
            </a:r>
            <a:endParaRPr sz="1275" b="1">
              <a:solidFill>
                <a:srgbClr val="EEF7FC"/>
              </a:solidFill>
            </a:endParaRPr>
          </a:p>
        </p:txBody>
      </p:sp>
      <p:sp>
        <p:nvSpPr>
          <p:cNvPr id="27" name="step-no-03">
            <a:extLst>
              <a:ext uri="{FF2B5EF4-FFF2-40B4-BE49-F238E27FC236}">
                <a16:creationId xmlns:a16="http://schemas.microsoft.com/office/drawing/2014/main" id="{F9803DE5-8552-4F3B-AB5B-19125522496C}"/>
              </a:ext>
            </a:extLst>
          </p:cNvPr>
          <p:cNvSpPr>
            <a:spLocks noGrp="1"/>
          </p:cNvSpPr>
          <p:nvPr/>
        </p:nvSpPr>
        <p:spPr>
          <a:xfrm>
            <a:off x="6410325" y="5534025"/>
            <a:ext cx="381000" cy="247650"/>
          </a:xfrm>
          <a:prstGeom prst="rect">
            <a:avLst/>
          </a:prstGeom>
          <a:noFill/>
          <a:ln w="0">
            <a:noFill/>
            <a:prstDash val="solid"/>
          </a:ln>
        </p:spPr>
        <p:txBody>
          <a:bodyPr wrap="none" lIns="0" tIns="0" rIns="0" bIns="0" anchor="ctr">
            <a:noAutofit/>
          </a:bodyPr>
          <a:lstStyle/>
          <a:p>
            <a:pPr algn="l">
              <a:buNone/>
              <a:defRPr sz="1350" b="1">
                <a:solidFill>
                  <a:srgbClr val="65D8FF"/>
                </a:solidFill>
                <a:latin typeface="Arial"/>
                <a:ea typeface="Arial"/>
                <a:cs typeface="Arial"/>
              </a:defRPr>
            </a:pPr>
            <a:r>
              <a:rPr sz="1350" b="1">
                <a:solidFill>
                  <a:srgbClr val="65D8FF"/>
                </a:solidFill>
                <a:latin typeface="Arial"/>
                <a:ea typeface="Arial"/>
                <a:cs typeface="Arial"/>
              </a:rPr>
              <a:t>03</a:t>
            </a:r>
          </a:p>
        </p:txBody>
      </p:sp>
      <p:sp>
        <p:nvSpPr>
          <p:cNvPr id="28" name="step-text-03">
            <a:extLst>
              <a:ext uri="{FF2B5EF4-FFF2-40B4-BE49-F238E27FC236}">
                <a16:creationId xmlns:a16="http://schemas.microsoft.com/office/drawing/2014/main" id="{FF29B1FB-ECBB-4228-93C5-0EDEF2C1D6A3}"/>
              </a:ext>
            </a:extLst>
          </p:cNvPr>
          <p:cNvSpPr>
            <a:spLocks noGrp="1"/>
          </p:cNvSpPr>
          <p:nvPr/>
        </p:nvSpPr>
        <p:spPr>
          <a:xfrm>
            <a:off x="6257925" y="6353175"/>
            <a:ext cx="2238375" cy="400050"/>
          </a:xfrm>
          <a:prstGeom prst="rect">
            <a:avLst/>
          </a:prstGeom>
          <a:noFill/>
          <a:ln w="0">
            <a:noFill/>
            <a:prstDash val="solid"/>
          </a:ln>
        </p:spPr>
        <p:txBody>
          <a:bodyPr wrap="none" lIns="0" tIns="0" rIns="0" bIns="0" anchor="ctr">
            <a:noAutofit/>
          </a:bodyPr>
          <a:lstStyle/>
          <a:p>
            <a:pPr algn="ctr">
              <a:buNone/>
              <a:defRPr sz="1275" b="1">
                <a:solidFill>
                  <a:srgbClr val="EEF7FC"/>
                </a:solidFill>
                <a:latin typeface="Arial"/>
                <a:ea typeface="Arial"/>
                <a:cs typeface="Arial"/>
              </a:defRPr>
            </a:pPr>
            <a:r>
              <a:rPr sz="1275" b="1">
                <a:solidFill>
                  <a:srgbClr val="EEF7FC"/>
                </a:solidFill>
                <a:latin typeface="Arial"/>
                <a:ea typeface="Arial"/>
                <a:cs typeface="Arial"/>
              </a:rPr>
              <a:t>Support City</a:t>
            </a:r>
            <a:endParaRPr sz="1275" b="1">
              <a:solidFill>
                <a:srgbClr val="EEF7FC"/>
              </a:solidFill>
            </a:endParaRPr>
          </a:p>
          <a:p>
            <a:pPr algn="ctr">
              <a:buNone/>
              <a:defRPr sz="1275" b="1">
                <a:solidFill>
                  <a:srgbClr val="EEF7FC"/>
                </a:solidFill>
                <a:latin typeface="Arial"/>
                <a:ea typeface="Arial"/>
                <a:cs typeface="Arial"/>
              </a:defRPr>
            </a:pPr>
            <a:r>
              <a:rPr sz="1275" b="1">
                <a:solidFill>
                  <a:srgbClr val="EEF7FC"/>
                </a:solidFill>
                <a:latin typeface="Arial"/>
                <a:ea typeface="Arial"/>
                <a:cs typeface="Arial"/>
              </a:rPr>
              <a:t>Development</a:t>
            </a:r>
            <a:endParaRPr sz="1275" b="1">
              <a:solidFill>
                <a:srgbClr val="EEF7FC"/>
              </a:solidFill>
            </a:endParaRPr>
          </a:p>
        </p:txBody>
      </p:sp>
      <p:sp>
        <p:nvSpPr>
          <p:cNvPr id="29" name="step-no-04">
            <a:extLst>
              <a:ext uri="{FF2B5EF4-FFF2-40B4-BE49-F238E27FC236}">
                <a16:creationId xmlns:a16="http://schemas.microsoft.com/office/drawing/2014/main" id="{99149389-0D83-416C-B53F-6025E2FE49D8}"/>
              </a:ext>
            </a:extLst>
          </p:cNvPr>
          <p:cNvSpPr>
            <a:spLocks noGrp="1"/>
          </p:cNvSpPr>
          <p:nvPr/>
        </p:nvSpPr>
        <p:spPr>
          <a:xfrm>
            <a:off x="8867775" y="5534025"/>
            <a:ext cx="381000" cy="247650"/>
          </a:xfrm>
          <a:prstGeom prst="rect">
            <a:avLst/>
          </a:prstGeom>
          <a:noFill/>
          <a:ln w="0">
            <a:noFill/>
            <a:prstDash val="solid"/>
          </a:ln>
        </p:spPr>
        <p:txBody>
          <a:bodyPr wrap="none" lIns="0" tIns="0" rIns="0" bIns="0" anchor="ctr">
            <a:noAutofit/>
          </a:bodyPr>
          <a:lstStyle/>
          <a:p>
            <a:pPr algn="l">
              <a:buNone/>
              <a:defRPr sz="1350" b="1">
                <a:solidFill>
                  <a:srgbClr val="65D8FF"/>
                </a:solidFill>
                <a:latin typeface="Arial"/>
                <a:ea typeface="Arial"/>
                <a:cs typeface="Arial"/>
              </a:defRPr>
            </a:pPr>
            <a:r>
              <a:rPr sz="1350" b="1">
                <a:solidFill>
                  <a:srgbClr val="65D8FF"/>
                </a:solidFill>
                <a:latin typeface="Arial"/>
                <a:ea typeface="Arial"/>
                <a:cs typeface="Arial"/>
              </a:rPr>
              <a:t>04</a:t>
            </a:r>
          </a:p>
        </p:txBody>
      </p:sp>
      <p:sp>
        <p:nvSpPr>
          <p:cNvPr id="30" name="step-text-04">
            <a:extLst>
              <a:ext uri="{FF2B5EF4-FFF2-40B4-BE49-F238E27FC236}">
                <a16:creationId xmlns:a16="http://schemas.microsoft.com/office/drawing/2014/main" id="{57757646-D873-4B0C-82E5-0D1923413FCD}"/>
              </a:ext>
            </a:extLst>
          </p:cNvPr>
          <p:cNvSpPr>
            <a:spLocks noGrp="1"/>
          </p:cNvSpPr>
          <p:nvPr/>
        </p:nvSpPr>
        <p:spPr>
          <a:xfrm>
            <a:off x="8582025" y="6353175"/>
            <a:ext cx="2333625" cy="400050"/>
          </a:xfrm>
          <a:prstGeom prst="rect">
            <a:avLst/>
          </a:prstGeom>
          <a:noFill/>
          <a:ln w="0">
            <a:noFill/>
            <a:prstDash val="solid"/>
          </a:ln>
        </p:spPr>
        <p:txBody>
          <a:bodyPr wrap="none" lIns="0" tIns="0" rIns="0" bIns="0" anchor="ctr">
            <a:noAutofit/>
          </a:bodyPr>
          <a:lstStyle/>
          <a:p>
            <a:pPr algn="ctr">
              <a:buNone/>
              <a:defRPr sz="1275" b="1">
                <a:solidFill>
                  <a:srgbClr val="EEF7FC"/>
                </a:solidFill>
                <a:latin typeface="Arial"/>
                <a:ea typeface="Arial"/>
                <a:cs typeface="Arial"/>
              </a:defRPr>
            </a:pPr>
            <a:r>
              <a:rPr sz="1275" b="1">
                <a:solidFill>
                  <a:srgbClr val="EEF7FC"/>
                </a:solidFill>
                <a:latin typeface="Arial"/>
                <a:ea typeface="Arial"/>
                <a:cs typeface="Arial"/>
              </a:rPr>
              <a:t>Earn Matching</a:t>
            </a:r>
            <a:endParaRPr sz="1275" b="1">
              <a:solidFill>
                <a:srgbClr val="EEF7FC"/>
              </a:solidFill>
            </a:endParaRPr>
          </a:p>
          <a:p>
            <a:pPr algn="ctr">
              <a:buNone/>
              <a:defRPr sz="1275" b="1">
                <a:solidFill>
                  <a:srgbClr val="EEF7FC"/>
                </a:solidFill>
                <a:latin typeface="Arial"/>
                <a:ea typeface="Arial"/>
                <a:cs typeface="Arial"/>
              </a:defRPr>
            </a:pPr>
            <a:r>
              <a:rPr sz="1275" b="1">
                <a:solidFill>
                  <a:srgbClr val="EEF7FC"/>
                </a:solidFill>
                <a:latin typeface="Arial"/>
                <a:ea typeface="Arial"/>
                <a:cs typeface="Arial"/>
              </a:rPr>
              <a:t>Digital Points</a:t>
            </a:r>
            <a:endParaRPr sz="1275" b="1">
              <a:solidFill>
                <a:srgbClr val="EEF7FC"/>
              </a:solidFill>
            </a:endParaRPr>
          </a:p>
        </p:txBody>
      </p:sp>
      <p:sp>
        <p:nvSpPr>
          <p:cNvPr id="32" name="system-footer-rule-03">
            <a:extLst>
              <a:ext uri="{FF2B5EF4-FFF2-40B4-BE49-F238E27FC236}">
                <a16:creationId xmlns:a16="http://schemas.microsoft.com/office/drawing/2014/main" id="{2676BA56-7E9F-40DD-84B7-5A82AB99C50D}"/>
              </a:ext>
            </a:extLst>
          </p:cNvPr>
          <p:cNvSpPr>
            <a:spLocks noGrp="1"/>
          </p:cNvSpPr>
          <p:nvPr/>
        </p:nvSpPr>
        <p:spPr>
          <a:xfrm>
            <a:off x="0" y="6819900"/>
            <a:ext cx="12192000" cy="38100"/>
          </a:xfrm>
          <a:prstGeom prst="rect">
            <a:avLst/>
          </a:prstGeom>
          <a:solidFill>
            <a:srgbClr val="123A51"/>
          </a:solidFill>
          <a:ln w="0">
            <a:noFill/>
            <a:prstDash val="solid"/>
          </a:ln>
        </p:spPr>
        <p:txBody>
          <a:bodyPr/>
          <a:lstStyle/>
          <a:p>
            <a:endParaRPr/>
          </a:p>
        </p:txBody>
      </p:sp>
      <p:sp>
        <p:nvSpPr>
          <p:cNvPr id="33" name="system-page-number-03">
            <a:extLst>
              <a:ext uri="{FF2B5EF4-FFF2-40B4-BE49-F238E27FC236}">
                <a16:creationId xmlns:a16="http://schemas.microsoft.com/office/drawing/2014/main" id="{E708EF4E-5E39-47A5-802F-555C71C1DB3F}"/>
              </a:ext>
            </a:extLst>
          </p:cNvPr>
          <p:cNvSpPr>
            <a:spLocks noGrp="1"/>
          </p:cNvSpPr>
          <p:nvPr/>
        </p:nvSpPr>
        <p:spPr>
          <a:xfrm>
            <a:off x="11334750" y="6572250"/>
            <a:ext cx="571500" cy="142875"/>
          </a:xfrm>
          <a:prstGeom prst="rect">
            <a:avLst/>
          </a:prstGeom>
          <a:noFill/>
          <a:ln w="0">
            <a:noFill/>
            <a:prstDash val="solid"/>
          </a:ln>
        </p:spPr>
        <p:txBody>
          <a:bodyPr wrap="none" lIns="0" tIns="0" rIns="0" bIns="0" anchor="ctr">
            <a:noAutofit/>
          </a:bodyPr>
          <a:lstStyle/>
          <a:p>
            <a:pPr algn="r">
              <a:buNone/>
              <a:defRPr sz="750" b="1">
                <a:solidFill>
                  <a:srgbClr val="75C8EE"/>
                </a:solidFill>
                <a:latin typeface="Arial"/>
                <a:ea typeface="Arial"/>
                <a:cs typeface="Arial"/>
              </a:defRPr>
            </a:pPr>
            <a:r>
              <a:rPr sz="750" b="1">
                <a:solidFill>
                  <a:srgbClr val="75C8EE"/>
                </a:solidFill>
                <a:latin typeface="Arial"/>
                <a:ea typeface="Arial"/>
                <a:cs typeface="Arial"/>
              </a:rPr>
              <a:t>03 / 15</a:t>
            </a:r>
          </a:p>
        </p:txBody>
      </p:sp>
      <p:sp>
        <p:nvSpPr>
          <p:cNvPr id="38" name="Future World Rights Watermark"/>
          <p:cNvSpPr>
            <a:spLocks noGrp="1"/>
          </p:cNvSpPr>
          <p:nvPr/>
        </p:nvSpPr>
        <p:spPr>
          <a:xfrm>
            <a:off x="228600" y="6448425"/>
            <a:ext cx="1657350" cy="276225"/>
          </a:xfrm>
          <a:prstGeom prst="rect">
            <a:avLst/>
          </a:prstGeom>
          <a:noFill/>
          <a:ln w="0">
            <a:noFill/>
          </a:ln>
        </p:spPr>
        <p:txBody>
          <a:bodyPr wrap="none" lIns="0" tIns="0" rIns="0" bIns="0">
            <a:noAutofit/>
          </a:bodyPr>
          <a:lstStyle/>
          <a:p>
            <a:pPr>
              <a:defRPr sz="788">
                <a:solidFill>
                  <a:srgbClr val="BEC9D4"/>
                </a:solidFill>
                <a:latin typeface="Arial"/>
                <a:ea typeface="Arial"/>
                <a:cs typeface="Arial"/>
              </a:defRPr>
            </a:pPr>
            <a:r>
              <a:rPr sz="788">
                <a:solidFill>
                  <a:srgbClr val="BEC9D4"/>
                </a:solidFill>
                <a:latin typeface="Arial"/>
                <a:ea typeface="Arial"/>
                <a:cs typeface="Arial"/>
              </a:rPr>
              <a:t>® 2026, all rights reserved</a:t>
            </a:r>
          </a:p>
          <a:p>
            <a:pPr>
              <a:defRPr sz="788">
                <a:solidFill>
                  <a:srgbClr val="BEC9D4"/>
                </a:solidFill>
                <a:latin typeface="Arial"/>
                <a:ea typeface="Arial"/>
                <a:cs typeface="Arial"/>
              </a:defRPr>
            </a:pPr>
            <a:r>
              <a:rPr sz="788">
                <a:solidFill>
                  <a:srgbClr val="BEC9D4"/>
                </a:solidFill>
                <a:latin typeface="Arial"/>
                <a:ea typeface="Arial"/>
                <a:cs typeface="Arial"/>
              </a:rPr>
              <a:t>by Future World Holding Ltd</a:t>
            </a:r>
          </a:p>
        </p:txBody>
      </p:sp>
    </p:spTree>
    <p:extLst>
      <p:ext uri="{BB962C8B-B14F-4D97-AF65-F5344CB8AC3E}">
        <p14:creationId xmlns:p14="http://schemas.microsoft.com/office/powerpoint/2010/main" val="1000000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99999" name="Original Editable Slide Content"/>
          <p:cNvGrpSpPr/>
          <p:nvPr/>
        </p:nvGrpSpPr>
        <p:grpSpPr>
          <a:xfrm>
            <a:off x="0" y="106518"/>
            <a:ext cx="12192000" cy="6644963"/>
            <a:chOff x="0" y="0"/>
            <a:chExt cx="16182975" cy="8820150"/>
          </a:xfrm>
        </p:grpSpPr>
        <p:pic>
          <p:nvPicPr>
            <p:cNvPr id="35" name="图片 34"/>
            <p:cNvPicPr>
              <a:picLocks noChangeAspect="1"/>
            </p:cNvPicPr>
            <p:nvPr/>
          </p:nvPicPr>
          <p:blipFill>
            <a:blip r:embed="rId3"/>
            <a:srcRect t="29" b="29"/>
            <a:stretch>
              <a:fillRect/>
            </a:stretch>
          </p:blipFill>
          <p:spPr>
            <a:xfrm>
              <a:off x="0" y="0"/>
              <a:ext cx="16182975" cy="8820150"/>
            </a:xfrm>
            <a:prstGeom prst="rect">
              <a:avLst/>
            </a:prstGeom>
          </p:spPr>
        </p:pic>
        <p:sp>
          <p:nvSpPr>
            <p:cNvPr id="2" name="矩形 1">
              <a:extLst>
                <a:ext uri="{FF2B5EF4-FFF2-40B4-BE49-F238E27FC236}">
                  <a16:creationId xmlns:a16="http://schemas.microsoft.com/office/drawing/2014/main" id="{8140E8FA-460B-4AAC-8F8B-643ABC28BD6A}"/>
                </a:ext>
              </a:extLst>
            </p:cNvPr>
            <p:cNvSpPr>
              <a:spLocks noGrp="1"/>
            </p:cNvSpPr>
            <p:nvPr/>
          </p:nvSpPr>
          <p:spPr>
            <a:xfrm>
              <a:off x="238125" y="95250"/>
              <a:ext cx="6191250" cy="647700"/>
            </a:xfrm>
            <a:prstGeom prst="rect">
              <a:avLst/>
            </a:prstGeom>
            <a:noFill/>
            <a:ln w="0">
              <a:noFill/>
            </a:ln>
          </p:spPr>
          <p:txBody>
            <a:bodyPr>
              <a:noAutofit/>
            </a:bodyPr>
            <a:lstStyle/>
            <a:p>
              <a:pPr algn="l">
                <a:defRPr sz="4050" b="1">
                  <a:solidFill>
                    <a:srgbClr val="F4F8FC"/>
                  </a:solidFill>
                  <a:latin typeface="Arial"/>
                  <a:ea typeface="Arial"/>
                  <a:cs typeface="Arial"/>
                </a:defRPr>
              </a:pPr>
              <a:r>
                <a:rPr sz="4050" b="1" dirty="0">
                  <a:solidFill>
                    <a:srgbClr val="F4F8FC"/>
                  </a:solidFill>
                  <a:latin typeface="Arial"/>
                  <a:ea typeface="Arial"/>
                  <a:cs typeface="Arial"/>
                </a:rPr>
                <a:t>How It Works</a:t>
              </a:r>
            </a:p>
          </p:txBody>
        </p:sp>
        <p:sp>
          <p:nvSpPr>
            <p:cNvPr id="3" name="矩形 2">
              <a:extLst>
                <a:ext uri="{FF2B5EF4-FFF2-40B4-BE49-F238E27FC236}">
                  <a16:creationId xmlns:a16="http://schemas.microsoft.com/office/drawing/2014/main" id="{51872120-471B-45BD-95B2-573F25ACA9A9}"/>
                </a:ext>
              </a:extLst>
            </p:cNvPr>
            <p:cNvSpPr>
              <a:spLocks noGrp="1"/>
            </p:cNvSpPr>
            <p:nvPr/>
          </p:nvSpPr>
          <p:spPr>
            <a:xfrm>
              <a:off x="1176028" y="742950"/>
              <a:ext cx="361949" cy="419099"/>
            </a:xfrm>
            <a:prstGeom prst="rect">
              <a:avLst/>
            </a:prstGeom>
            <a:noFill/>
            <a:ln w="0">
              <a:noFill/>
            </a:ln>
          </p:spPr>
          <p:txBody>
            <a:bodyPr>
              <a:noAutofit/>
            </a:bodyPr>
            <a:lstStyle/>
            <a:p>
              <a:pPr algn="ctr">
                <a:defRPr sz="2400" b="1">
                  <a:solidFill>
                    <a:srgbClr val="F4F8FC"/>
                  </a:solidFill>
                  <a:latin typeface="Arial"/>
                  <a:ea typeface="Arial"/>
                  <a:cs typeface="Arial"/>
                </a:defRPr>
              </a:pPr>
              <a:r>
                <a:rPr sz="2400" b="1" dirty="0">
                  <a:solidFill>
                    <a:srgbClr val="F4F8FC"/>
                  </a:solidFill>
                  <a:latin typeface="Arial"/>
                  <a:ea typeface="Arial"/>
                  <a:cs typeface="Arial"/>
                </a:rPr>
                <a:t>1</a:t>
              </a:r>
            </a:p>
          </p:txBody>
        </p:sp>
        <p:sp>
          <p:nvSpPr>
            <p:cNvPr id="4" name="矩形 3">
              <a:extLst>
                <a:ext uri="{FF2B5EF4-FFF2-40B4-BE49-F238E27FC236}">
                  <a16:creationId xmlns:a16="http://schemas.microsoft.com/office/drawing/2014/main" id="{71267D9F-8A11-41E2-AA6D-7BD476D56177}"/>
                </a:ext>
              </a:extLst>
            </p:cNvPr>
            <p:cNvSpPr>
              <a:spLocks noGrp="1"/>
            </p:cNvSpPr>
            <p:nvPr/>
          </p:nvSpPr>
          <p:spPr>
            <a:xfrm>
              <a:off x="4566928" y="719138"/>
              <a:ext cx="361949" cy="419099"/>
            </a:xfrm>
            <a:prstGeom prst="rect">
              <a:avLst/>
            </a:prstGeom>
            <a:noFill/>
            <a:ln w="0">
              <a:noFill/>
            </a:ln>
          </p:spPr>
          <p:txBody>
            <a:bodyPr>
              <a:noAutofit/>
            </a:bodyPr>
            <a:lstStyle/>
            <a:p>
              <a:pPr algn="ctr">
                <a:defRPr sz="2400" b="1">
                  <a:solidFill>
                    <a:srgbClr val="F4F8FC"/>
                  </a:solidFill>
                  <a:latin typeface="Arial"/>
                  <a:ea typeface="Arial"/>
                  <a:cs typeface="Arial"/>
                </a:defRPr>
              </a:pPr>
              <a:r>
                <a:rPr sz="2400" b="1" dirty="0">
                  <a:solidFill>
                    <a:srgbClr val="F4F8FC"/>
                  </a:solidFill>
                  <a:latin typeface="Arial"/>
                  <a:ea typeface="Arial"/>
                  <a:cs typeface="Arial"/>
                </a:rPr>
                <a:t>2</a:t>
              </a:r>
            </a:p>
          </p:txBody>
        </p:sp>
        <p:sp>
          <p:nvSpPr>
            <p:cNvPr id="5" name="矩形 4">
              <a:extLst>
                <a:ext uri="{FF2B5EF4-FFF2-40B4-BE49-F238E27FC236}">
                  <a16:creationId xmlns:a16="http://schemas.microsoft.com/office/drawing/2014/main" id="{470CEAB9-8DC8-4F08-8161-B1DB066DDD21}"/>
                </a:ext>
              </a:extLst>
            </p:cNvPr>
            <p:cNvSpPr>
              <a:spLocks noGrp="1"/>
            </p:cNvSpPr>
            <p:nvPr/>
          </p:nvSpPr>
          <p:spPr>
            <a:xfrm>
              <a:off x="7639050" y="719138"/>
              <a:ext cx="361949" cy="419099"/>
            </a:xfrm>
            <a:prstGeom prst="rect">
              <a:avLst/>
            </a:prstGeom>
            <a:noFill/>
            <a:ln w="0">
              <a:noFill/>
            </a:ln>
          </p:spPr>
          <p:txBody>
            <a:bodyPr>
              <a:noAutofit/>
            </a:bodyPr>
            <a:lstStyle/>
            <a:p>
              <a:pPr algn="ctr">
                <a:defRPr sz="2400" b="1">
                  <a:solidFill>
                    <a:srgbClr val="F4F8FC"/>
                  </a:solidFill>
                  <a:latin typeface="Arial"/>
                  <a:ea typeface="Arial"/>
                  <a:cs typeface="Arial"/>
                </a:defRPr>
              </a:pPr>
              <a:r>
                <a:rPr sz="2400" b="1" dirty="0">
                  <a:solidFill>
                    <a:srgbClr val="F4F8FC"/>
                  </a:solidFill>
                  <a:latin typeface="Arial"/>
                  <a:ea typeface="Arial"/>
                  <a:cs typeface="Arial"/>
                </a:rPr>
                <a:t>3</a:t>
              </a:r>
            </a:p>
          </p:txBody>
        </p:sp>
        <p:sp>
          <p:nvSpPr>
            <p:cNvPr id="6" name="矩形 5">
              <a:extLst>
                <a:ext uri="{FF2B5EF4-FFF2-40B4-BE49-F238E27FC236}">
                  <a16:creationId xmlns:a16="http://schemas.microsoft.com/office/drawing/2014/main" id="{10F90C6B-A6C0-41B5-9390-51899226B628}"/>
                </a:ext>
              </a:extLst>
            </p:cNvPr>
            <p:cNvSpPr>
              <a:spLocks noGrp="1"/>
            </p:cNvSpPr>
            <p:nvPr/>
          </p:nvSpPr>
          <p:spPr>
            <a:xfrm>
              <a:off x="11029950" y="733426"/>
              <a:ext cx="361949" cy="419099"/>
            </a:xfrm>
            <a:prstGeom prst="rect">
              <a:avLst/>
            </a:prstGeom>
            <a:noFill/>
            <a:ln w="0">
              <a:noFill/>
            </a:ln>
          </p:spPr>
          <p:txBody>
            <a:bodyPr>
              <a:noAutofit/>
            </a:bodyPr>
            <a:lstStyle/>
            <a:p>
              <a:pPr algn="ctr">
                <a:defRPr sz="2400" b="1">
                  <a:solidFill>
                    <a:srgbClr val="F4F8FC"/>
                  </a:solidFill>
                  <a:latin typeface="Arial"/>
                  <a:ea typeface="Arial"/>
                  <a:cs typeface="Arial"/>
                </a:defRPr>
              </a:pPr>
              <a:r>
                <a:rPr sz="2400" b="1" dirty="0">
                  <a:solidFill>
                    <a:srgbClr val="F4F8FC"/>
                  </a:solidFill>
                  <a:latin typeface="Arial"/>
                  <a:ea typeface="Arial"/>
                  <a:cs typeface="Arial"/>
                </a:rPr>
                <a:t>4</a:t>
              </a:r>
            </a:p>
          </p:txBody>
        </p:sp>
        <p:sp>
          <p:nvSpPr>
            <p:cNvPr id="7" name="矩形 6">
              <a:extLst>
                <a:ext uri="{FF2B5EF4-FFF2-40B4-BE49-F238E27FC236}">
                  <a16:creationId xmlns:a16="http://schemas.microsoft.com/office/drawing/2014/main" id="{164B84F7-E8C9-4979-94F7-B8960319FA0A}"/>
                </a:ext>
              </a:extLst>
            </p:cNvPr>
            <p:cNvSpPr>
              <a:spLocks noGrp="1"/>
            </p:cNvSpPr>
            <p:nvPr/>
          </p:nvSpPr>
          <p:spPr>
            <a:xfrm>
              <a:off x="14311313" y="733425"/>
              <a:ext cx="361949" cy="419099"/>
            </a:xfrm>
            <a:prstGeom prst="rect">
              <a:avLst/>
            </a:prstGeom>
            <a:noFill/>
            <a:ln w="0">
              <a:noFill/>
            </a:ln>
          </p:spPr>
          <p:txBody>
            <a:bodyPr>
              <a:noAutofit/>
            </a:bodyPr>
            <a:lstStyle/>
            <a:p>
              <a:pPr algn="ctr">
                <a:defRPr sz="2400" b="1">
                  <a:solidFill>
                    <a:srgbClr val="F4F8FC"/>
                  </a:solidFill>
                  <a:latin typeface="Arial"/>
                  <a:ea typeface="Arial"/>
                  <a:cs typeface="Arial"/>
                </a:defRPr>
              </a:pPr>
              <a:r>
                <a:rPr sz="2400" b="1" dirty="0">
                  <a:solidFill>
                    <a:srgbClr val="F4F8FC"/>
                  </a:solidFill>
                  <a:latin typeface="Arial"/>
                  <a:ea typeface="Arial"/>
                  <a:cs typeface="Arial"/>
                </a:rPr>
                <a:t>5</a:t>
              </a:r>
            </a:p>
          </p:txBody>
        </p:sp>
        <p:sp>
          <p:nvSpPr>
            <p:cNvPr id="8" name="矩形 7">
              <a:extLst>
                <a:ext uri="{FF2B5EF4-FFF2-40B4-BE49-F238E27FC236}">
                  <a16:creationId xmlns:a16="http://schemas.microsoft.com/office/drawing/2014/main" id="{D332B187-5FDC-4994-950A-2CCE701C6E69}"/>
                </a:ext>
              </a:extLst>
            </p:cNvPr>
            <p:cNvSpPr>
              <a:spLocks noGrp="1"/>
            </p:cNvSpPr>
            <p:nvPr/>
          </p:nvSpPr>
          <p:spPr>
            <a:xfrm>
              <a:off x="47625" y="1333500"/>
              <a:ext cx="3019425" cy="285750"/>
            </a:xfrm>
            <a:prstGeom prst="rect">
              <a:avLst/>
            </a:prstGeom>
            <a:noFill/>
            <a:ln w="0">
              <a:noFill/>
            </a:ln>
          </p:spPr>
          <p:txBody>
            <a:bodyPr>
              <a:noAutofit/>
            </a:bodyPr>
            <a:lstStyle/>
            <a:p>
              <a:pPr algn="ctr">
                <a:defRPr sz="1125" b="0">
                  <a:solidFill>
                    <a:srgbClr val="F4F8FC"/>
                  </a:solidFill>
                  <a:latin typeface="Arial"/>
                  <a:ea typeface="Arial"/>
                  <a:cs typeface="Arial"/>
                </a:defRPr>
              </a:pPr>
              <a:r>
                <a:rPr lang="en-US" altLang="zh-CN" sz="1125" b="0" dirty="0">
                  <a:solidFill>
                    <a:srgbClr val="F4F8FC"/>
                  </a:solidFill>
                  <a:latin typeface="Arial"/>
                  <a:ea typeface="Arial"/>
                  <a:cs typeface="Arial"/>
                </a:rPr>
                <a:t>Players</a:t>
              </a:r>
              <a:r>
                <a:rPr sz="1125" b="0" dirty="0">
                  <a:solidFill>
                    <a:srgbClr val="F4F8FC"/>
                  </a:solidFill>
                  <a:latin typeface="Arial"/>
                  <a:ea typeface="Arial"/>
                  <a:cs typeface="Arial"/>
                </a:rPr>
                <a:t> Purchase Vouchers with Funds</a:t>
              </a:r>
            </a:p>
          </p:txBody>
        </p:sp>
        <p:sp>
          <p:nvSpPr>
            <p:cNvPr id="9" name="矩形 8">
              <a:extLst>
                <a:ext uri="{FF2B5EF4-FFF2-40B4-BE49-F238E27FC236}">
                  <a16:creationId xmlns:a16="http://schemas.microsoft.com/office/drawing/2014/main" id="{5A1AC00C-2068-4C8A-AEC8-BDE41310A814}"/>
                </a:ext>
              </a:extLst>
            </p:cNvPr>
            <p:cNvSpPr>
              <a:spLocks noGrp="1"/>
            </p:cNvSpPr>
            <p:nvPr/>
          </p:nvSpPr>
          <p:spPr>
            <a:xfrm>
              <a:off x="3238500" y="1333500"/>
              <a:ext cx="3095625" cy="485775"/>
            </a:xfrm>
            <a:prstGeom prst="rect">
              <a:avLst/>
            </a:prstGeom>
            <a:noFill/>
            <a:ln w="0">
              <a:noFill/>
            </a:ln>
          </p:spPr>
          <p:txBody>
            <a:bodyPr>
              <a:noAutofit/>
            </a:bodyPr>
            <a:lstStyle/>
            <a:p>
              <a:pPr algn="ctr">
                <a:defRPr sz="1275" b="0">
                  <a:solidFill>
                    <a:srgbClr val="F4F8FC"/>
                  </a:solidFill>
                  <a:latin typeface="Arial"/>
                  <a:ea typeface="Arial"/>
                  <a:cs typeface="Arial"/>
                </a:defRPr>
              </a:pPr>
              <a:r>
                <a:rPr sz="1275" b="0">
                  <a:solidFill>
                    <a:srgbClr val="F4F8FC"/>
                  </a:solidFill>
                  <a:latin typeface="Arial"/>
                  <a:ea typeface="Arial"/>
                  <a:cs typeface="Arial"/>
                </a:rPr>
                <a:t>Attract More Games to Join</a:t>
              </a:r>
            </a:p>
            <a:p>
              <a:pPr algn="ctr">
                <a:defRPr sz="1275" b="0">
                  <a:solidFill>
                    <a:srgbClr val="F4F8FC"/>
                  </a:solidFill>
                  <a:latin typeface="Arial"/>
                  <a:ea typeface="Arial"/>
                  <a:cs typeface="Arial"/>
                </a:defRPr>
              </a:pPr>
              <a:r>
                <a:rPr sz="1275" b="0">
                  <a:solidFill>
                    <a:srgbClr val="F4F8FC"/>
                  </a:solidFill>
                  <a:latin typeface="Arial"/>
                  <a:ea typeface="Arial"/>
                  <a:cs typeface="Arial"/>
                </a:rPr>
                <a:t>Players Share 30% of Revenue</a:t>
              </a:r>
            </a:p>
          </p:txBody>
        </p:sp>
        <p:sp>
          <p:nvSpPr>
            <p:cNvPr id="10" name="矩形 9">
              <a:extLst>
                <a:ext uri="{FF2B5EF4-FFF2-40B4-BE49-F238E27FC236}">
                  <a16:creationId xmlns:a16="http://schemas.microsoft.com/office/drawing/2014/main" id="{4B4BF7D5-634B-4742-9FD8-FD54713AC2D7}"/>
                </a:ext>
              </a:extLst>
            </p:cNvPr>
            <p:cNvSpPr>
              <a:spLocks noGrp="1"/>
            </p:cNvSpPr>
            <p:nvPr/>
          </p:nvSpPr>
          <p:spPr>
            <a:xfrm>
              <a:off x="6457949" y="1333500"/>
              <a:ext cx="3019426" cy="485775"/>
            </a:xfrm>
            <a:prstGeom prst="rect">
              <a:avLst/>
            </a:prstGeom>
            <a:noFill/>
            <a:ln w="0">
              <a:noFill/>
            </a:ln>
          </p:spPr>
          <p:txBody>
            <a:bodyPr>
              <a:noAutofit/>
            </a:bodyPr>
            <a:lstStyle/>
            <a:p>
              <a:pPr algn="ctr">
                <a:defRPr sz="1125" b="0">
                  <a:solidFill>
                    <a:srgbClr val="F4F8FC"/>
                  </a:solidFill>
                  <a:latin typeface="Arial"/>
                  <a:ea typeface="Arial"/>
                  <a:cs typeface="Arial"/>
                </a:defRPr>
              </a:pPr>
              <a:r>
                <a:rPr sz="1125" b="0" dirty="0">
                  <a:solidFill>
                    <a:srgbClr val="F4F8FC"/>
                  </a:solidFill>
                  <a:latin typeface="Arial"/>
                  <a:ea typeface="Arial"/>
                  <a:cs typeface="Arial"/>
                </a:rPr>
                <a:t>Players Top Up Games </a:t>
              </a:r>
              <a:br>
                <a:rPr lang="en-US" sz="1125" b="0" dirty="0">
                  <a:solidFill>
                    <a:srgbClr val="F4F8FC"/>
                  </a:solidFill>
                  <a:latin typeface="Arial"/>
                  <a:ea typeface="Arial"/>
                  <a:cs typeface="Arial"/>
                </a:rPr>
              </a:br>
              <a:r>
                <a:rPr sz="1125" b="0" dirty="0">
                  <a:solidFill>
                    <a:srgbClr val="F4F8FC"/>
                  </a:solidFill>
                  <a:latin typeface="Arial"/>
                  <a:ea typeface="Arial"/>
                  <a:cs typeface="Arial"/>
                </a:rPr>
                <a:t>with Vouchers</a:t>
              </a:r>
            </a:p>
            <a:p>
              <a:pPr algn="ctr">
                <a:defRPr sz="1125" b="0">
                  <a:solidFill>
                    <a:srgbClr val="F4F8FC"/>
                  </a:solidFill>
                  <a:latin typeface="Arial"/>
                  <a:ea typeface="Arial"/>
                  <a:cs typeface="Arial"/>
                </a:defRPr>
              </a:pPr>
              <a:r>
                <a:rPr sz="1125" b="0" dirty="0">
                  <a:solidFill>
                    <a:srgbClr val="F4F8FC"/>
                  </a:solidFill>
                  <a:latin typeface="Arial"/>
                  <a:ea typeface="Arial"/>
                  <a:cs typeface="Arial"/>
                </a:rPr>
                <a:t>Spend 1 Voucher</a:t>
              </a:r>
              <a:br>
                <a:rPr lang="en-US" sz="1125" b="0" dirty="0">
                  <a:solidFill>
                    <a:srgbClr val="F4F8FC"/>
                  </a:solidFill>
                  <a:latin typeface="Arial"/>
                  <a:ea typeface="Arial"/>
                  <a:cs typeface="Arial"/>
                </a:rPr>
              </a:br>
              <a:r>
                <a:rPr sz="1125" b="0" dirty="0">
                  <a:solidFill>
                    <a:srgbClr val="F4F8FC"/>
                  </a:solidFill>
                  <a:latin typeface="Arial"/>
                  <a:ea typeface="Arial"/>
                  <a:cs typeface="Arial"/>
                </a:rPr>
                <a:t>Unlock 1 Point for Sale</a:t>
              </a:r>
            </a:p>
          </p:txBody>
        </p:sp>
        <p:sp>
          <p:nvSpPr>
            <p:cNvPr id="11" name="矩形 10">
              <a:extLst>
                <a:ext uri="{FF2B5EF4-FFF2-40B4-BE49-F238E27FC236}">
                  <a16:creationId xmlns:a16="http://schemas.microsoft.com/office/drawing/2014/main" id="{847F2F9A-7314-48D1-8392-3CAC9662E542}"/>
                </a:ext>
              </a:extLst>
            </p:cNvPr>
            <p:cNvSpPr>
              <a:spLocks noGrp="1"/>
            </p:cNvSpPr>
            <p:nvPr/>
          </p:nvSpPr>
          <p:spPr>
            <a:xfrm>
              <a:off x="9591675" y="1333500"/>
              <a:ext cx="3448050" cy="304800"/>
            </a:xfrm>
            <a:prstGeom prst="rect">
              <a:avLst/>
            </a:prstGeom>
            <a:noFill/>
            <a:ln w="0">
              <a:noFill/>
            </a:ln>
          </p:spPr>
          <p:txBody>
            <a:bodyPr>
              <a:noAutofit/>
            </a:bodyPr>
            <a:lstStyle/>
            <a:p>
              <a:pPr algn="ctr">
                <a:defRPr sz="1350" b="0">
                  <a:solidFill>
                    <a:srgbClr val="F4F8FC"/>
                  </a:solidFill>
                  <a:latin typeface="Arial"/>
                  <a:ea typeface="Arial"/>
                  <a:cs typeface="Arial"/>
                </a:defRPr>
              </a:pPr>
              <a:r>
                <a:rPr sz="1350" b="0">
                  <a:solidFill>
                    <a:srgbClr val="F4F8FC"/>
                  </a:solidFill>
                  <a:latin typeface="Arial"/>
                  <a:ea typeface="Arial"/>
                  <a:cs typeface="Arial"/>
                </a:rPr>
                <a:t>Game Operator Settlement</a:t>
              </a:r>
            </a:p>
          </p:txBody>
        </p:sp>
        <p:sp>
          <p:nvSpPr>
            <p:cNvPr id="12" name="矩形 11">
              <a:extLst>
                <a:ext uri="{FF2B5EF4-FFF2-40B4-BE49-F238E27FC236}">
                  <a16:creationId xmlns:a16="http://schemas.microsoft.com/office/drawing/2014/main" id="{CFAB6F8E-48C6-4279-AEAB-B1CA731C0509}"/>
                </a:ext>
              </a:extLst>
            </p:cNvPr>
            <p:cNvSpPr>
              <a:spLocks noGrp="1"/>
            </p:cNvSpPr>
            <p:nvPr/>
          </p:nvSpPr>
          <p:spPr>
            <a:xfrm>
              <a:off x="13277850" y="1333500"/>
              <a:ext cx="2790825" cy="485775"/>
            </a:xfrm>
            <a:prstGeom prst="rect">
              <a:avLst/>
            </a:prstGeom>
            <a:noFill/>
            <a:ln w="0">
              <a:noFill/>
            </a:ln>
          </p:spPr>
          <p:txBody>
            <a:bodyPr>
              <a:noAutofit/>
            </a:bodyPr>
            <a:lstStyle/>
            <a:p>
              <a:pPr algn="ctr">
                <a:defRPr sz="1350" b="0">
                  <a:solidFill>
                    <a:srgbClr val="F4F8FC"/>
                  </a:solidFill>
                  <a:latin typeface="Arial"/>
                  <a:ea typeface="Arial"/>
                  <a:cs typeface="Arial"/>
                </a:defRPr>
              </a:pPr>
              <a:r>
                <a:rPr sz="1350" b="0">
                  <a:solidFill>
                    <a:srgbClr val="F4F8FC"/>
                  </a:solidFill>
                  <a:latin typeface="Arial"/>
                  <a:ea typeface="Arial"/>
                  <a:cs typeface="Arial"/>
                </a:rPr>
                <a:t>Redistribute Repurchased</a:t>
              </a:r>
            </a:p>
            <a:p>
              <a:pPr algn="ctr">
                <a:defRPr sz="1350" b="0">
                  <a:solidFill>
                    <a:srgbClr val="F4F8FC"/>
                  </a:solidFill>
                  <a:latin typeface="Arial"/>
                  <a:ea typeface="Arial"/>
                  <a:cs typeface="Arial"/>
                </a:defRPr>
              </a:pPr>
              <a:r>
                <a:rPr sz="1350" b="0">
                  <a:solidFill>
                    <a:srgbClr val="F4F8FC"/>
                  </a:solidFill>
                  <a:latin typeface="Arial"/>
                  <a:ea typeface="Arial"/>
                  <a:cs typeface="Arial"/>
                </a:rPr>
                <a:t>Points as Rewards</a:t>
              </a:r>
            </a:p>
          </p:txBody>
        </p:sp>
        <p:sp>
          <p:nvSpPr>
            <p:cNvPr id="13" name="矩形 12">
              <a:extLst>
                <a:ext uri="{FF2B5EF4-FFF2-40B4-BE49-F238E27FC236}">
                  <a16:creationId xmlns:a16="http://schemas.microsoft.com/office/drawing/2014/main" id="{6F6EAFBC-AF65-478F-9659-AD3DD15BF9DE}"/>
                </a:ext>
              </a:extLst>
            </p:cNvPr>
            <p:cNvSpPr>
              <a:spLocks noGrp="1"/>
            </p:cNvSpPr>
            <p:nvPr/>
          </p:nvSpPr>
          <p:spPr>
            <a:xfrm>
              <a:off x="180975" y="4629150"/>
              <a:ext cx="2733675" cy="514350"/>
            </a:xfrm>
            <a:prstGeom prst="rect">
              <a:avLst/>
            </a:prstGeom>
            <a:noFill/>
            <a:ln w="0">
              <a:noFill/>
            </a:ln>
          </p:spPr>
          <p:txBody>
            <a:bodyPr>
              <a:noAutofit/>
            </a:bodyPr>
            <a:lstStyle/>
            <a:p>
              <a:pPr algn="ctr">
                <a:defRPr sz="1500" b="0">
                  <a:solidFill>
                    <a:srgbClr val="F4F8FC"/>
                  </a:solidFill>
                  <a:latin typeface="Arial"/>
                  <a:ea typeface="Arial"/>
                  <a:cs typeface="Arial"/>
                </a:defRPr>
              </a:pPr>
              <a:r>
                <a:rPr sz="1200" b="0" dirty="0">
                  <a:solidFill>
                    <a:srgbClr val="F4F8FC"/>
                  </a:solidFill>
                  <a:latin typeface="Arial"/>
                  <a:ea typeface="Arial"/>
                  <a:cs typeface="Arial"/>
                </a:rPr>
                <a:t>US$1B in Game Vouchers</a:t>
              </a:r>
            </a:p>
            <a:p>
              <a:pPr algn="ctr">
                <a:defRPr sz="1500" b="0">
                  <a:solidFill>
                    <a:srgbClr val="F4F8FC"/>
                  </a:solidFill>
                  <a:latin typeface="Arial"/>
                  <a:ea typeface="Arial"/>
                  <a:cs typeface="Arial"/>
                </a:defRPr>
              </a:pPr>
              <a:r>
                <a:rPr sz="1200" b="0" dirty="0">
                  <a:solidFill>
                    <a:srgbClr val="F4F8FC"/>
                  </a:solidFill>
                  <a:latin typeface="Arial"/>
                  <a:ea typeface="Arial"/>
                  <a:cs typeface="Arial"/>
                </a:rPr>
                <a:t>US$</a:t>
              </a:r>
              <a:r>
                <a:rPr lang="en-US" sz="1200" b="0" dirty="0">
                  <a:solidFill>
                    <a:srgbClr val="F4F8FC"/>
                  </a:solidFill>
                  <a:latin typeface="Arial"/>
                  <a:ea typeface="Arial"/>
                  <a:cs typeface="Arial"/>
                </a:rPr>
                <a:t>200</a:t>
              </a:r>
              <a:r>
                <a:rPr sz="1200" b="0" dirty="0">
                  <a:solidFill>
                    <a:srgbClr val="F4F8FC"/>
                  </a:solidFill>
                  <a:latin typeface="Arial"/>
                  <a:ea typeface="Arial"/>
                  <a:cs typeface="Arial"/>
                </a:rPr>
                <a:t> Limit per Person</a:t>
              </a:r>
            </a:p>
          </p:txBody>
        </p:sp>
        <p:sp>
          <p:nvSpPr>
            <p:cNvPr id="14" name="矩形 13">
              <a:extLst>
                <a:ext uri="{FF2B5EF4-FFF2-40B4-BE49-F238E27FC236}">
                  <a16:creationId xmlns:a16="http://schemas.microsoft.com/office/drawing/2014/main" id="{980BDF52-F533-4243-AE7F-BB8B76F1C41E}"/>
                </a:ext>
              </a:extLst>
            </p:cNvPr>
            <p:cNvSpPr>
              <a:spLocks noGrp="1"/>
            </p:cNvSpPr>
            <p:nvPr/>
          </p:nvSpPr>
          <p:spPr>
            <a:xfrm>
              <a:off x="95250" y="6962775"/>
              <a:ext cx="2800350" cy="314325"/>
            </a:xfrm>
            <a:prstGeom prst="rect">
              <a:avLst/>
            </a:prstGeom>
            <a:noFill/>
            <a:ln w="0">
              <a:noFill/>
            </a:ln>
          </p:spPr>
          <p:txBody>
            <a:bodyPr>
              <a:noAutofit/>
            </a:bodyPr>
            <a:lstStyle/>
            <a:p>
              <a:pPr algn="ctr">
                <a:defRPr sz="1500" b="0">
                  <a:solidFill>
                    <a:srgbClr val="F4F8FC"/>
                  </a:solidFill>
                  <a:latin typeface="Arial"/>
                  <a:ea typeface="Arial"/>
                  <a:cs typeface="Arial"/>
                </a:defRPr>
              </a:pPr>
              <a:r>
                <a:rPr sz="1200" b="0" dirty="0">
                  <a:solidFill>
                    <a:srgbClr val="F4F8FC"/>
                  </a:solidFill>
                  <a:latin typeface="Arial"/>
                  <a:ea typeface="Arial"/>
                  <a:cs typeface="Arial"/>
                </a:rPr>
                <a:t>Total Loyalty Points: 1B</a:t>
              </a:r>
            </a:p>
          </p:txBody>
        </p:sp>
        <p:sp>
          <p:nvSpPr>
            <p:cNvPr id="15" name="矩形 14">
              <a:extLst>
                <a:ext uri="{FF2B5EF4-FFF2-40B4-BE49-F238E27FC236}">
                  <a16:creationId xmlns:a16="http://schemas.microsoft.com/office/drawing/2014/main" id="{10B84A30-8999-4902-A289-88E40CA16CB5}"/>
                </a:ext>
              </a:extLst>
            </p:cNvPr>
            <p:cNvSpPr>
              <a:spLocks noGrp="1"/>
            </p:cNvSpPr>
            <p:nvPr/>
          </p:nvSpPr>
          <p:spPr>
            <a:xfrm>
              <a:off x="3857625" y="4638675"/>
              <a:ext cx="2314575" cy="314325"/>
            </a:xfrm>
            <a:prstGeom prst="rect">
              <a:avLst/>
            </a:prstGeom>
            <a:noFill/>
            <a:ln w="0">
              <a:noFill/>
            </a:ln>
          </p:spPr>
          <p:txBody>
            <a:bodyPr>
              <a:noAutofit/>
            </a:bodyPr>
            <a:lstStyle/>
            <a:p>
              <a:pPr algn="ctr">
                <a:defRPr sz="1500" b="0">
                  <a:solidFill>
                    <a:srgbClr val="F4F8FC"/>
                  </a:solidFill>
                  <a:latin typeface="Arial"/>
                  <a:ea typeface="Arial"/>
                  <a:cs typeface="Arial"/>
                </a:defRPr>
              </a:pPr>
              <a:r>
                <a:rPr sz="1200" b="0" dirty="0">
                  <a:solidFill>
                    <a:srgbClr val="F4F8FC"/>
                  </a:solidFill>
                  <a:latin typeface="Arial"/>
                  <a:ea typeface="Arial"/>
                  <a:cs typeface="Arial"/>
                </a:rPr>
                <a:t>Buy a US$1 Voucher</a:t>
              </a:r>
            </a:p>
          </p:txBody>
        </p:sp>
        <p:sp>
          <p:nvSpPr>
            <p:cNvPr id="16" name="矩形 15">
              <a:extLst>
                <a:ext uri="{FF2B5EF4-FFF2-40B4-BE49-F238E27FC236}">
                  <a16:creationId xmlns:a16="http://schemas.microsoft.com/office/drawing/2014/main" id="{FC95D147-FFE9-4870-A0D4-B8FD9FA7B8DB}"/>
                </a:ext>
              </a:extLst>
            </p:cNvPr>
            <p:cNvSpPr>
              <a:spLocks noGrp="1"/>
            </p:cNvSpPr>
            <p:nvPr/>
          </p:nvSpPr>
          <p:spPr>
            <a:xfrm>
              <a:off x="5143500" y="5724525"/>
              <a:ext cx="1181100" cy="342900"/>
            </a:xfrm>
            <a:prstGeom prst="rect">
              <a:avLst/>
            </a:prstGeom>
            <a:noFill/>
            <a:ln w="0">
              <a:noFill/>
            </a:ln>
          </p:spPr>
          <p:txBody>
            <a:bodyPr>
              <a:noAutofit/>
            </a:bodyPr>
            <a:lstStyle/>
            <a:p>
              <a:pPr algn="ctr">
                <a:defRPr sz="1050" b="0">
                  <a:solidFill>
                    <a:srgbClr val="F4F8FC"/>
                  </a:solidFill>
                  <a:latin typeface="Arial"/>
                  <a:ea typeface="Arial"/>
                  <a:cs typeface="Arial"/>
                </a:defRPr>
              </a:pPr>
              <a:r>
                <a:rPr lang="en-US" altLang="zh-CN" sz="1050" b="0" dirty="0">
                  <a:solidFill>
                    <a:srgbClr val="F4F8FC"/>
                  </a:solidFill>
                  <a:latin typeface="Arial"/>
                  <a:ea typeface="Arial"/>
                  <a:cs typeface="Arial"/>
                </a:rPr>
                <a:t>Get</a:t>
              </a:r>
              <a:r>
                <a:rPr sz="1050" b="0" dirty="0">
                  <a:solidFill>
                    <a:srgbClr val="F4F8FC"/>
                  </a:solidFill>
                  <a:latin typeface="Arial"/>
                  <a:ea typeface="Arial"/>
                  <a:cs typeface="Arial"/>
                </a:rPr>
                <a:t> 1 Point</a:t>
              </a:r>
            </a:p>
          </p:txBody>
        </p:sp>
        <p:sp>
          <p:nvSpPr>
            <p:cNvPr id="17" name="矩形 16">
              <a:extLst>
                <a:ext uri="{FF2B5EF4-FFF2-40B4-BE49-F238E27FC236}">
                  <a16:creationId xmlns:a16="http://schemas.microsoft.com/office/drawing/2014/main" id="{83293DE8-860C-42C9-A38A-257732F516E9}"/>
                </a:ext>
              </a:extLst>
            </p:cNvPr>
            <p:cNvSpPr>
              <a:spLocks noGrp="1"/>
            </p:cNvSpPr>
            <p:nvPr/>
          </p:nvSpPr>
          <p:spPr>
            <a:xfrm>
              <a:off x="10843314" y="2281241"/>
              <a:ext cx="1333500" cy="409576"/>
            </a:xfrm>
            <a:prstGeom prst="rect">
              <a:avLst/>
            </a:prstGeom>
            <a:noFill/>
            <a:ln w="0">
              <a:noFill/>
            </a:ln>
          </p:spPr>
          <p:txBody>
            <a:bodyPr>
              <a:noAutofit/>
            </a:bodyPr>
            <a:lstStyle/>
            <a:p>
              <a:pPr algn="ctr">
                <a:defRPr sz="2175" b="1">
                  <a:solidFill>
                    <a:srgbClr val="F4F8FC"/>
                  </a:solidFill>
                  <a:latin typeface="Arial"/>
                  <a:ea typeface="Arial"/>
                  <a:cs typeface="Arial"/>
                </a:defRPr>
              </a:pPr>
              <a:r>
                <a:rPr sz="2175" b="1" dirty="0">
                  <a:solidFill>
                    <a:srgbClr val="F4F8FC"/>
                  </a:solidFill>
                  <a:latin typeface="Arial"/>
                  <a:ea typeface="Arial"/>
                  <a:cs typeface="Arial"/>
                </a:rPr>
                <a:t>70%</a:t>
              </a:r>
            </a:p>
          </p:txBody>
        </p:sp>
        <p:sp>
          <p:nvSpPr>
            <p:cNvPr id="18" name="矩形 17">
              <a:extLst>
                <a:ext uri="{FF2B5EF4-FFF2-40B4-BE49-F238E27FC236}">
                  <a16:creationId xmlns:a16="http://schemas.microsoft.com/office/drawing/2014/main" id="{822E03D2-5947-41A1-81AE-975237567422}"/>
                </a:ext>
              </a:extLst>
            </p:cNvPr>
            <p:cNvSpPr>
              <a:spLocks noGrp="1"/>
            </p:cNvSpPr>
            <p:nvPr/>
          </p:nvSpPr>
          <p:spPr>
            <a:xfrm>
              <a:off x="10058400" y="3952879"/>
              <a:ext cx="1333500" cy="333373"/>
            </a:xfrm>
            <a:prstGeom prst="rect">
              <a:avLst/>
            </a:prstGeom>
            <a:noFill/>
            <a:ln w="0">
              <a:noFill/>
            </a:ln>
          </p:spPr>
          <p:txBody>
            <a:bodyPr>
              <a:noAutofit/>
            </a:bodyPr>
            <a:lstStyle/>
            <a:p>
              <a:pPr algn="ctr">
                <a:defRPr sz="2175" b="1">
                  <a:solidFill>
                    <a:srgbClr val="F4F8FC"/>
                  </a:solidFill>
                  <a:latin typeface="Arial"/>
                  <a:ea typeface="Arial"/>
                  <a:cs typeface="Arial"/>
                </a:defRPr>
              </a:pPr>
              <a:r>
                <a:rPr sz="2175" b="1" dirty="0">
                  <a:solidFill>
                    <a:srgbClr val="F4F8FC"/>
                  </a:solidFill>
                  <a:latin typeface="Arial"/>
                  <a:ea typeface="Arial"/>
                  <a:cs typeface="Arial"/>
                </a:rPr>
                <a:t>30%</a:t>
              </a:r>
            </a:p>
          </p:txBody>
        </p:sp>
        <p:sp>
          <p:nvSpPr>
            <p:cNvPr id="19" name="矩形 18">
              <a:extLst>
                <a:ext uri="{FF2B5EF4-FFF2-40B4-BE49-F238E27FC236}">
                  <a16:creationId xmlns:a16="http://schemas.microsoft.com/office/drawing/2014/main" id="{B039B3D4-BD72-4717-8F5A-78DCFA4E4979}"/>
                </a:ext>
              </a:extLst>
            </p:cNvPr>
            <p:cNvSpPr>
              <a:spLocks noGrp="1"/>
            </p:cNvSpPr>
            <p:nvPr/>
          </p:nvSpPr>
          <p:spPr>
            <a:xfrm>
              <a:off x="10439401" y="4333874"/>
              <a:ext cx="3026227" cy="304801"/>
            </a:xfrm>
            <a:prstGeom prst="rect">
              <a:avLst/>
            </a:prstGeom>
            <a:noFill/>
            <a:ln w="0">
              <a:noFill/>
            </a:ln>
          </p:spPr>
          <p:txBody>
            <a:bodyPr>
              <a:noAutofit/>
            </a:bodyPr>
            <a:lstStyle/>
            <a:p>
              <a:pPr algn="ctr">
                <a:defRPr sz="1275" b="0">
                  <a:solidFill>
                    <a:srgbClr val="F4F8FC"/>
                  </a:solidFill>
                  <a:latin typeface="Arial"/>
                  <a:ea typeface="Arial"/>
                  <a:cs typeface="Arial"/>
                </a:defRPr>
              </a:pPr>
              <a:r>
                <a:rPr sz="1275" b="0" dirty="0">
                  <a:solidFill>
                    <a:srgbClr val="F4F8FC"/>
                  </a:solidFill>
                  <a:latin typeface="Arial"/>
                  <a:ea typeface="Arial"/>
                  <a:cs typeface="Arial"/>
                </a:rPr>
                <a:t>Point Buybacks</a:t>
              </a:r>
            </a:p>
          </p:txBody>
        </p:sp>
        <p:sp>
          <p:nvSpPr>
            <p:cNvPr id="20" name="矩形 19">
              <a:extLst>
                <a:ext uri="{FF2B5EF4-FFF2-40B4-BE49-F238E27FC236}">
                  <a16:creationId xmlns:a16="http://schemas.microsoft.com/office/drawing/2014/main" id="{EDE1ADC8-5784-4E07-B366-4A026FBA6B09}"/>
                </a:ext>
              </a:extLst>
            </p:cNvPr>
            <p:cNvSpPr>
              <a:spLocks noGrp="1"/>
            </p:cNvSpPr>
            <p:nvPr/>
          </p:nvSpPr>
          <p:spPr>
            <a:xfrm>
              <a:off x="12392025" y="5505450"/>
              <a:ext cx="1533525" cy="666750"/>
            </a:xfrm>
            <a:prstGeom prst="rect">
              <a:avLst/>
            </a:prstGeom>
            <a:noFill/>
            <a:ln w="0">
              <a:noFill/>
            </a:ln>
          </p:spPr>
          <p:txBody>
            <a:bodyPr>
              <a:noAutofit/>
            </a:bodyPr>
            <a:lstStyle/>
            <a:p>
              <a:pPr algn="l">
                <a:defRPr sz="1050" b="0">
                  <a:solidFill>
                    <a:srgbClr val="F4F8FC"/>
                  </a:solidFill>
                  <a:latin typeface="Arial"/>
                  <a:ea typeface="Arial"/>
                  <a:cs typeface="Arial"/>
                </a:defRPr>
              </a:pPr>
              <a:r>
                <a:rPr sz="1050" b="0">
                  <a:solidFill>
                    <a:srgbClr val="F4F8FC"/>
                  </a:solidFill>
                  <a:latin typeface="Arial"/>
                  <a:ea typeface="Arial"/>
                  <a:cs typeface="Arial"/>
                </a:rPr>
                <a:t>Buy Back from</a:t>
              </a:r>
            </a:p>
            <a:p>
              <a:pPr algn="l">
                <a:defRPr sz="1050" b="0">
                  <a:solidFill>
                    <a:srgbClr val="F4F8FC"/>
                  </a:solidFill>
                  <a:latin typeface="Arial"/>
                  <a:ea typeface="Arial"/>
                  <a:cs typeface="Arial"/>
                </a:defRPr>
              </a:pPr>
              <a:r>
                <a:rPr sz="1050" b="0">
                  <a:solidFill>
                    <a:srgbClr val="F4F8FC"/>
                  </a:solidFill>
                  <a:latin typeface="Arial"/>
                  <a:ea typeface="Arial"/>
                  <a:cs typeface="Arial"/>
                </a:rPr>
                <a:t>Lowest to Highest Price</a:t>
              </a:r>
            </a:p>
          </p:txBody>
        </p:sp>
        <p:sp>
          <p:nvSpPr>
            <p:cNvPr id="21" name="矩形 20">
              <a:extLst>
                <a:ext uri="{FF2B5EF4-FFF2-40B4-BE49-F238E27FC236}">
                  <a16:creationId xmlns:a16="http://schemas.microsoft.com/office/drawing/2014/main" id="{63AB9043-4046-4044-8C7B-F9984F032002}"/>
                </a:ext>
              </a:extLst>
            </p:cNvPr>
            <p:cNvSpPr>
              <a:spLocks noGrp="1"/>
            </p:cNvSpPr>
            <p:nvPr/>
          </p:nvSpPr>
          <p:spPr>
            <a:xfrm>
              <a:off x="12392025" y="6238875"/>
              <a:ext cx="1571625" cy="428625"/>
            </a:xfrm>
            <a:prstGeom prst="rect">
              <a:avLst/>
            </a:prstGeom>
            <a:noFill/>
            <a:ln w="0">
              <a:noFill/>
            </a:ln>
          </p:spPr>
          <p:txBody>
            <a:bodyPr>
              <a:noAutofit/>
            </a:bodyPr>
            <a:lstStyle/>
            <a:p>
              <a:pPr algn="l">
                <a:defRPr sz="1050" b="0">
                  <a:solidFill>
                    <a:srgbClr val="F4F8FC"/>
                  </a:solidFill>
                  <a:latin typeface="Arial"/>
                  <a:ea typeface="Arial"/>
                  <a:cs typeface="Arial"/>
                </a:defRPr>
              </a:pPr>
              <a:r>
                <a:rPr sz="1050" b="0">
                  <a:solidFill>
                    <a:srgbClr val="F4F8FC"/>
                  </a:solidFill>
                  <a:latin typeface="Arial"/>
                  <a:ea typeface="Arial"/>
                  <a:cs typeface="Arial"/>
                </a:rPr>
                <a:t>Point Value Increases</a:t>
              </a:r>
            </a:p>
          </p:txBody>
        </p:sp>
        <p:sp>
          <p:nvSpPr>
            <p:cNvPr id="22" name="矩形 21">
              <a:extLst>
                <a:ext uri="{FF2B5EF4-FFF2-40B4-BE49-F238E27FC236}">
                  <a16:creationId xmlns:a16="http://schemas.microsoft.com/office/drawing/2014/main" id="{CE1B9FB2-4091-4FBA-909F-4A789AE852D9}"/>
                </a:ext>
              </a:extLst>
            </p:cNvPr>
            <p:cNvSpPr>
              <a:spLocks noGrp="1"/>
            </p:cNvSpPr>
            <p:nvPr/>
          </p:nvSpPr>
          <p:spPr>
            <a:xfrm>
              <a:off x="13647824" y="6386513"/>
              <a:ext cx="2523653" cy="904874"/>
            </a:xfrm>
            <a:prstGeom prst="rect">
              <a:avLst/>
            </a:prstGeom>
            <a:noFill/>
            <a:ln w="0">
              <a:noFill/>
            </a:ln>
          </p:spPr>
          <p:txBody>
            <a:bodyPr>
              <a:noAutofit/>
            </a:bodyPr>
            <a:lstStyle/>
            <a:p>
              <a:pPr algn="ctr">
                <a:defRPr sz="1125" b="0">
                  <a:solidFill>
                    <a:srgbClr val="F4F8FC"/>
                  </a:solidFill>
                  <a:latin typeface="Arial"/>
                  <a:ea typeface="Arial"/>
                  <a:cs typeface="Arial"/>
                </a:defRPr>
              </a:pPr>
              <a:r>
                <a:rPr sz="1200" b="0" dirty="0">
                  <a:solidFill>
                    <a:srgbClr val="F4F8FC"/>
                  </a:solidFill>
                  <a:latin typeface="Arial"/>
                  <a:ea typeface="Arial"/>
                  <a:cs typeface="Arial"/>
                </a:rPr>
                <a:t>Reward Users Buying Vouchers</a:t>
              </a:r>
            </a:p>
            <a:p>
              <a:pPr algn="ctr">
                <a:defRPr sz="1125" b="0">
                  <a:solidFill>
                    <a:srgbClr val="F4F8FC"/>
                  </a:solidFill>
                  <a:latin typeface="Arial"/>
                  <a:ea typeface="Arial"/>
                  <a:cs typeface="Arial"/>
                </a:defRPr>
              </a:pPr>
              <a:r>
                <a:rPr sz="1200" b="0" dirty="0">
                  <a:solidFill>
                    <a:srgbClr val="F4F8FC"/>
                  </a:solidFill>
                  <a:latin typeface="Arial"/>
                  <a:ea typeface="Arial"/>
                  <a:cs typeface="Arial"/>
                </a:rPr>
                <a:t>Beyond the Initial US$1B</a:t>
              </a:r>
            </a:p>
          </p:txBody>
        </p:sp>
        <p:sp>
          <p:nvSpPr>
            <p:cNvPr id="23" name="矩形 22">
              <a:extLst>
                <a:ext uri="{FF2B5EF4-FFF2-40B4-BE49-F238E27FC236}">
                  <a16:creationId xmlns:a16="http://schemas.microsoft.com/office/drawing/2014/main" id="{79A24796-3488-4B36-BE1E-2E30A1266796}"/>
                </a:ext>
              </a:extLst>
            </p:cNvPr>
            <p:cNvSpPr>
              <a:spLocks noGrp="1"/>
            </p:cNvSpPr>
            <p:nvPr/>
          </p:nvSpPr>
          <p:spPr>
            <a:xfrm>
              <a:off x="13545143" y="7362823"/>
              <a:ext cx="2598108" cy="209553"/>
            </a:xfrm>
            <a:prstGeom prst="rect">
              <a:avLst/>
            </a:prstGeom>
            <a:noFill/>
            <a:ln w="0">
              <a:noFill/>
            </a:ln>
          </p:spPr>
          <p:txBody>
            <a:bodyPr>
              <a:noAutofit/>
            </a:bodyPr>
            <a:lstStyle/>
            <a:p>
              <a:pPr algn="ctr">
                <a:defRPr sz="1350" b="0">
                  <a:solidFill>
                    <a:srgbClr val="F4F8FC"/>
                  </a:solidFill>
                  <a:latin typeface="Arial"/>
                  <a:ea typeface="Arial"/>
                  <a:cs typeface="Arial"/>
                </a:defRPr>
              </a:pPr>
              <a:r>
                <a:rPr sz="1350" b="0" dirty="0">
                  <a:solidFill>
                    <a:srgbClr val="F4F8FC"/>
                  </a:solidFill>
                  <a:latin typeface="Arial"/>
                  <a:ea typeface="Arial"/>
                  <a:cs typeface="Arial"/>
                </a:rPr>
                <a:t>Complete the Loop</a:t>
              </a:r>
            </a:p>
          </p:txBody>
        </p:sp>
        <p:sp>
          <p:nvSpPr>
            <p:cNvPr id="24" name="矩形 23">
              <a:extLst>
                <a:ext uri="{FF2B5EF4-FFF2-40B4-BE49-F238E27FC236}">
                  <a16:creationId xmlns:a16="http://schemas.microsoft.com/office/drawing/2014/main" id="{F7C4D449-1E04-4860-943D-118188F723BF}"/>
                </a:ext>
              </a:extLst>
            </p:cNvPr>
            <p:cNvSpPr>
              <a:spLocks noGrp="1"/>
            </p:cNvSpPr>
            <p:nvPr/>
          </p:nvSpPr>
          <p:spPr>
            <a:xfrm>
              <a:off x="4000500" y="8410575"/>
              <a:ext cx="590550" cy="38100"/>
            </a:xfrm>
            <a:prstGeom prst="rect">
              <a:avLst/>
            </a:prstGeom>
            <a:solidFill>
              <a:srgbClr val="5EC6FF"/>
            </a:solidFill>
            <a:ln w="0">
              <a:noFill/>
            </a:ln>
          </p:spPr>
          <p:txBody>
            <a:bodyPr/>
            <a:lstStyle/>
            <a:p>
              <a:endParaRPr lang="zh-CN" altLang="en-US"/>
            </a:p>
          </p:txBody>
        </p:sp>
        <p:sp>
          <p:nvSpPr>
            <p:cNvPr id="25" name="矩形 24">
              <a:extLst>
                <a:ext uri="{FF2B5EF4-FFF2-40B4-BE49-F238E27FC236}">
                  <a16:creationId xmlns:a16="http://schemas.microsoft.com/office/drawing/2014/main" id="{9B55689F-FC03-42C5-A68A-41FE08FF7669}"/>
                </a:ext>
              </a:extLst>
            </p:cNvPr>
            <p:cNvSpPr>
              <a:spLocks noGrp="1"/>
            </p:cNvSpPr>
            <p:nvPr/>
          </p:nvSpPr>
          <p:spPr>
            <a:xfrm>
              <a:off x="4705350" y="8267700"/>
              <a:ext cx="2076450" cy="323850"/>
            </a:xfrm>
            <a:prstGeom prst="rect">
              <a:avLst/>
            </a:prstGeom>
            <a:noFill/>
            <a:ln w="0">
              <a:noFill/>
            </a:ln>
          </p:spPr>
          <p:txBody>
            <a:bodyPr>
              <a:noAutofit/>
            </a:bodyPr>
            <a:lstStyle/>
            <a:p>
              <a:pPr algn="l">
                <a:defRPr sz="1350" b="0">
                  <a:solidFill>
                    <a:srgbClr val="F4F8FC"/>
                  </a:solidFill>
                  <a:latin typeface="Arial"/>
                  <a:ea typeface="Arial"/>
                  <a:cs typeface="Arial"/>
                </a:defRPr>
              </a:pPr>
              <a:r>
                <a:rPr sz="1050" b="0" dirty="0">
                  <a:solidFill>
                    <a:srgbClr val="F4F8FC"/>
                  </a:solidFill>
                  <a:latin typeface="Arial"/>
                  <a:ea typeface="Arial"/>
                  <a:cs typeface="Arial"/>
                </a:rPr>
                <a:t>Player &amp; Voucher Flow</a:t>
              </a:r>
            </a:p>
          </p:txBody>
        </p:sp>
        <p:sp>
          <p:nvSpPr>
            <p:cNvPr id="26" name="矩形 25">
              <a:extLst>
                <a:ext uri="{FF2B5EF4-FFF2-40B4-BE49-F238E27FC236}">
                  <a16:creationId xmlns:a16="http://schemas.microsoft.com/office/drawing/2014/main" id="{BD1BD0D6-FC32-4F4B-AF71-2003BA9B939D}"/>
                </a:ext>
              </a:extLst>
            </p:cNvPr>
            <p:cNvSpPr>
              <a:spLocks noGrp="1"/>
            </p:cNvSpPr>
            <p:nvPr/>
          </p:nvSpPr>
          <p:spPr>
            <a:xfrm>
              <a:off x="6943725" y="8410575"/>
              <a:ext cx="400050" cy="38100"/>
            </a:xfrm>
            <a:prstGeom prst="rect">
              <a:avLst/>
            </a:prstGeom>
            <a:solidFill>
              <a:srgbClr val="E8D59A"/>
            </a:solidFill>
            <a:ln w="0">
              <a:noFill/>
            </a:ln>
          </p:spPr>
          <p:txBody>
            <a:bodyPr/>
            <a:lstStyle/>
            <a:p>
              <a:endParaRPr lang="zh-CN" altLang="en-US"/>
            </a:p>
          </p:txBody>
        </p:sp>
        <p:sp>
          <p:nvSpPr>
            <p:cNvPr id="27" name="矩形 26">
              <a:extLst>
                <a:ext uri="{FF2B5EF4-FFF2-40B4-BE49-F238E27FC236}">
                  <a16:creationId xmlns:a16="http://schemas.microsoft.com/office/drawing/2014/main" id="{B2D8A51E-8483-445C-949A-540E1C4EB4D0}"/>
                </a:ext>
              </a:extLst>
            </p:cNvPr>
            <p:cNvSpPr>
              <a:spLocks noGrp="1"/>
            </p:cNvSpPr>
            <p:nvPr/>
          </p:nvSpPr>
          <p:spPr>
            <a:xfrm>
              <a:off x="7467600" y="8267700"/>
              <a:ext cx="2200275" cy="323850"/>
            </a:xfrm>
            <a:prstGeom prst="rect">
              <a:avLst/>
            </a:prstGeom>
            <a:noFill/>
            <a:ln w="0">
              <a:noFill/>
            </a:ln>
          </p:spPr>
          <p:txBody>
            <a:bodyPr>
              <a:noAutofit/>
            </a:bodyPr>
            <a:lstStyle/>
            <a:p>
              <a:pPr algn="l">
                <a:defRPr sz="1350" b="0">
                  <a:solidFill>
                    <a:srgbClr val="F4F8FC"/>
                  </a:solidFill>
                  <a:latin typeface="Arial"/>
                  <a:ea typeface="Arial"/>
                  <a:cs typeface="Arial"/>
                </a:defRPr>
              </a:pPr>
              <a:r>
                <a:rPr sz="1000" b="0" dirty="0">
                  <a:solidFill>
                    <a:srgbClr val="F4F8FC"/>
                  </a:solidFill>
                  <a:latin typeface="Arial"/>
                  <a:ea typeface="Arial"/>
                  <a:cs typeface="Arial"/>
                </a:rPr>
                <a:t>Funds &amp; Settlement Flow</a:t>
              </a:r>
            </a:p>
          </p:txBody>
        </p:sp>
        <p:sp>
          <p:nvSpPr>
            <p:cNvPr id="28" name="椭圆 27">
              <a:extLst>
                <a:ext uri="{FF2B5EF4-FFF2-40B4-BE49-F238E27FC236}">
                  <a16:creationId xmlns:a16="http://schemas.microsoft.com/office/drawing/2014/main" id="{A0E6F94F-A08A-4E2B-9425-A3F24CB2AD36}"/>
                </a:ext>
              </a:extLst>
            </p:cNvPr>
            <p:cNvSpPr>
              <a:spLocks noGrp="1"/>
            </p:cNvSpPr>
            <p:nvPr/>
          </p:nvSpPr>
          <p:spPr>
            <a:xfrm>
              <a:off x="9906000" y="8401050"/>
              <a:ext cx="38100" cy="38100"/>
            </a:xfrm>
            <a:prstGeom prst="ellipse">
              <a:avLst/>
            </a:prstGeom>
            <a:solidFill>
              <a:srgbClr val="C5EAFF"/>
            </a:solidFill>
            <a:ln w="0">
              <a:noFill/>
            </a:ln>
          </p:spPr>
          <p:txBody>
            <a:bodyPr/>
            <a:lstStyle/>
            <a:p>
              <a:endParaRPr lang="zh-CN" altLang="en-US"/>
            </a:p>
          </p:txBody>
        </p:sp>
        <p:sp>
          <p:nvSpPr>
            <p:cNvPr id="29" name="椭圆 28">
              <a:extLst>
                <a:ext uri="{FF2B5EF4-FFF2-40B4-BE49-F238E27FC236}">
                  <a16:creationId xmlns:a16="http://schemas.microsoft.com/office/drawing/2014/main" id="{5641FC3A-CA11-49E1-B69A-27A2E4EF9FDC}"/>
                </a:ext>
              </a:extLst>
            </p:cNvPr>
            <p:cNvSpPr>
              <a:spLocks noGrp="1"/>
            </p:cNvSpPr>
            <p:nvPr/>
          </p:nvSpPr>
          <p:spPr>
            <a:xfrm>
              <a:off x="10029825" y="8401050"/>
              <a:ext cx="38100" cy="38100"/>
            </a:xfrm>
            <a:prstGeom prst="ellipse">
              <a:avLst/>
            </a:prstGeom>
            <a:solidFill>
              <a:srgbClr val="C5EAFF"/>
            </a:solidFill>
            <a:ln w="0">
              <a:noFill/>
            </a:ln>
          </p:spPr>
          <p:txBody>
            <a:bodyPr/>
            <a:lstStyle/>
            <a:p>
              <a:endParaRPr lang="zh-CN" altLang="en-US"/>
            </a:p>
          </p:txBody>
        </p:sp>
        <p:sp>
          <p:nvSpPr>
            <p:cNvPr id="30" name="椭圆 29">
              <a:extLst>
                <a:ext uri="{FF2B5EF4-FFF2-40B4-BE49-F238E27FC236}">
                  <a16:creationId xmlns:a16="http://schemas.microsoft.com/office/drawing/2014/main" id="{A73748E1-8D25-4FF0-B091-64A7A79644C2}"/>
                </a:ext>
              </a:extLst>
            </p:cNvPr>
            <p:cNvSpPr>
              <a:spLocks noGrp="1"/>
            </p:cNvSpPr>
            <p:nvPr/>
          </p:nvSpPr>
          <p:spPr>
            <a:xfrm>
              <a:off x="10153650" y="8401050"/>
              <a:ext cx="38100" cy="38100"/>
            </a:xfrm>
            <a:prstGeom prst="ellipse">
              <a:avLst/>
            </a:prstGeom>
            <a:solidFill>
              <a:srgbClr val="C5EAFF"/>
            </a:solidFill>
            <a:ln w="0">
              <a:noFill/>
            </a:ln>
          </p:spPr>
          <p:txBody>
            <a:bodyPr/>
            <a:lstStyle/>
            <a:p>
              <a:endParaRPr lang="zh-CN" altLang="en-US"/>
            </a:p>
          </p:txBody>
        </p:sp>
        <p:sp>
          <p:nvSpPr>
            <p:cNvPr id="31" name="椭圆 30">
              <a:extLst>
                <a:ext uri="{FF2B5EF4-FFF2-40B4-BE49-F238E27FC236}">
                  <a16:creationId xmlns:a16="http://schemas.microsoft.com/office/drawing/2014/main" id="{F02983B8-B111-40C6-B28C-EAB5123BF663}"/>
                </a:ext>
              </a:extLst>
            </p:cNvPr>
            <p:cNvSpPr>
              <a:spLocks noGrp="1"/>
            </p:cNvSpPr>
            <p:nvPr/>
          </p:nvSpPr>
          <p:spPr>
            <a:xfrm>
              <a:off x="10277475" y="8401050"/>
              <a:ext cx="38100" cy="38100"/>
            </a:xfrm>
            <a:prstGeom prst="ellipse">
              <a:avLst/>
            </a:prstGeom>
            <a:solidFill>
              <a:srgbClr val="C5EAFF"/>
            </a:solidFill>
            <a:ln w="0">
              <a:noFill/>
            </a:ln>
          </p:spPr>
          <p:txBody>
            <a:bodyPr/>
            <a:lstStyle/>
            <a:p>
              <a:endParaRPr lang="zh-CN" altLang="en-US"/>
            </a:p>
          </p:txBody>
        </p:sp>
        <p:sp>
          <p:nvSpPr>
            <p:cNvPr id="32" name="椭圆 31">
              <a:extLst>
                <a:ext uri="{FF2B5EF4-FFF2-40B4-BE49-F238E27FC236}">
                  <a16:creationId xmlns:a16="http://schemas.microsoft.com/office/drawing/2014/main" id="{D52D56C0-4C6B-4284-88EF-248E62202983}"/>
                </a:ext>
              </a:extLst>
            </p:cNvPr>
            <p:cNvSpPr>
              <a:spLocks noGrp="1"/>
            </p:cNvSpPr>
            <p:nvPr/>
          </p:nvSpPr>
          <p:spPr>
            <a:xfrm>
              <a:off x="10401300" y="8401050"/>
              <a:ext cx="38100" cy="38100"/>
            </a:xfrm>
            <a:prstGeom prst="ellipse">
              <a:avLst/>
            </a:prstGeom>
            <a:solidFill>
              <a:srgbClr val="C5EAFF"/>
            </a:solidFill>
            <a:ln w="0">
              <a:noFill/>
            </a:ln>
          </p:spPr>
          <p:txBody>
            <a:bodyPr/>
            <a:lstStyle/>
            <a:p>
              <a:endParaRPr lang="zh-CN" altLang="en-US"/>
            </a:p>
          </p:txBody>
        </p:sp>
        <p:sp>
          <p:nvSpPr>
            <p:cNvPr id="33" name="椭圆 32">
              <a:extLst>
                <a:ext uri="{FF2B5EF4-FFF2-40B4-BE49-F238E27FC236}">
                  <a16:creationId xmlns:a16="http://schemas.microsoft.com/office/drawing/2014/main" id="{1B7E30EC-605F-438D-AA08-2080CB29FF59}"/>
                </a:ext>
              </a:extLst>
            </p:cNvPr>
            <p:cNvSpPr>
              <a:spLocks noGrp="1"/>
            </p:cNvSpPr>
            <p:nvPr/>
          </p:nvSpPr>
          <p:spPr>
            <a:xfrm>
              <a:off x="10525125" y="8401050"/>
              <a:ext cx="38100" cy="38100"/>
            </a:xfrm>
            <a:prstGeom prst="ellipse">
              <a:avLst/>
            </a:prstGeom>
            <a:solidFill>
              <a:srgbClr val="C5EAFF"/>
            </a:solidFill>
            <a:ln w="0">
              <a:noFill/>
            </a:ln>
          </p:spPr>
          <p:txBody>
            <a:bodyPr/>
            <a:lstStyle/>
            <a:p>
              <a:endParaRPr lang="zh-CN" altLang="en-US"/>
            </a:p>
          </p:txBody>
        </p:sp>
        <p:sp>
          <p:nvSpPr>
            <p:cNvPr id="34" name="矩形 33">
              <a:extLst>
                <a:ext uri="{FF2B5EF4-FFF2-40B4-BE49-F238E27FC236}">
                  <a16:creationId xmlns:a16="http://schemas.microsoft.com/office/drawing/2014/main" id="{1879B3FD-EE94-41E4-ACC9-393D27A43DC7}"/>
                </a:ext>
              </a:extLst>
            </p:cNvPr>
            <p:cNvSpPr>
              <a:spLocks noGrp="1"/>
            </p:cNvSpPr>
            <p:nvPr/>
          </p:nvSpPr>
          <p:spPr>
            <a:xfrm>
              <a:off x="10668000" y="8267700"/>
              <a:ext cx="2200275" cy="323850"/>
            </a:xfrm>
            <a:prstGeom prst="rect">
              <a:avLst/>
            </a:prstGeom>
            <a:noFill/>
            <a:ln w="0">
              <a:noFill/>
            </a:ln>
          </p:spPr>
          <p:txBody>
            <a:bodyPr>
              <a:noAutofit/>
            </a:bodyPr>
            <a:lstStyle/>
            <a:p>
              <a:pPr algn="l">
                <a:defRPr sz="1350" b="0">
                  <a:solidFill>
                    <a:srgbClr val="F4F8FC"/>
                  </a:solidFill>
                  <a:latin typeface="Arial"/>
                  <a:ea typeface="Arial"/>
                  <a:cs typeface="Arial"/>
                </a:defRPr>
              </a:pPr>
              <a:r>
                <a:rPr sz="1050" b="0" dirty="0">
                  <a:solidFill>
                    <a:srgbClr val="F4F8FC"/>
                  </a:solidFill>
                  <a:latin typeface="Arial"/>
                  <a:ea typeface="Arial"/>
                  <a:cs typeface="Arial"/>
                </a:rPr>
                <a:t>Loyalty-Point Flow</a:t>
              </a:r>
            </a:p>
          </p:txBody>
        </p:sp>
      </p:grpSp>
      <p:sp>
        <p:nvSpPr>
          <p:cNvPr id="1000000" name="Future World Rights Watermark"/>
          <p:cNvSpPr>
            <a:spLocks noGrp="1"/>
          </p:cNvSpPr>
          <p:nvPr/>
        </p:nvSpPr>
        <p:spPr>
          <a:xfrm>
            <a:off x="228600" y="6610350"/>
            <a:ext cx="3000375" cy="133350"/>
          </a:xfrm>
          <a:prstGeom prst="rect">
            <a:avLst/>
          </a:prstGeom>
          <a:noFill/>
          <a:ln w="0">
            <a:noFill/>
          </a:ln>
        </p:spPr>
        <p:txBody>
          <a:bodyPr wrap="none" lIns="0" tIns="0" rIns="0" bIns="0">
            <a:noAutofit/>
          </a:bodyPr>
          <a:lstStyle/>
          <a:p>
            <a:pPr>
              <a:defRPr sz="788">
                <a:solidFill>
                  <a:srgbClr val="BEC9D4"/>
                </a:solidFill>
                <a:latin typeface="Arial"/>
                <a:ea typeface="Arial"/>
                <a:cs typeface="Arial"/>
              </a:defRPr>
            </a:pPr>
            <a:r>
              <a:rPr sz="788">
                <a:solidFill>
                  <a:srgbClr val="BEC9D4"/>
                </a:solidFill>
                <a:latin typeface="Arial"/>
                <a:ea typeface="Arial"/>
                <a:cs typeface="Arial"/>
              </a:rPr>
              <a:t>® 2026, all rights reserved by Future World Holding Ltd</a:t>
            </a:r>
          </a:p>
        </p:txBody>
      </p:sp>
      <p:sp>
        <p:nvSpPr>
          <p:cNvPr id="1000001" name="Corrected Page Number"/>
          <p:cNvSpPr>
            <a:spLocks noGrp="1"/>
          </p:cNvSpPr>
          <p:nvPr/>
        </p:nvSpPr>
        <p:spPr>
          <a:xfrm>
            <a:off x="11430000" y="6610350"/>
            <a:ext cx="523875" cy="123825"/>
          </a:xfrm>
          <a:prstGeom prst="rect">
            <a:avLst/>
          </a:prstGeom>
          <a:noFill/>
          <a:ln w="0">
            <a:noFill/>
          </a:ln>
        </p:spPr>
        <p:txBody>
          <a:bodyPr wrap="none" lIns="0" tIns="0" rIns="0" bIns="0">
            <a:noAutofit/>
          </a:bodyPr>
          <a:lstStyle/>
          <a:p>
            <a:pPr algn="r">
              <a:defRPr sz="750">
                <a:solidFill>
                  <a:srgbClr val="BEC9D4"/>
                </a:solidFill>
                <a:latin typeface="Arial"/>
                <a:ea typeface="Arial"/>
                <a:cs typeface="Arial"/>
              </a:defRPr>
            </a:pPr>
            <a:r>
              <a:rPr sz="750" dirty="0">
                <a:solidFill>
                  <a:srgbClr val="BEC9D4"/>
                </a:solidFill>
                <a:latin typeface="Arial"/>
                <a:ea typeface="Arial"/>
                <a:cs typeface="Arial"/>
              </a:rPr>
              <a:t>05 / 15</a:t>
            </a:r>
          </a:p>
        </p:txBody>
      </p:sp>
    </p:spTree>
    <p:extLst>
      <p:ext uri="{BB962C8B-B14F-4D97-AF65-F5344CB8AC3E}">
        <p14:creationId xmlns:p14="http://schemas.microsoft.com/office/powerpoint/2010/main" val="10749358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 name="图片 44"/>
          <p:cNvPicPr>
            <a:picLocks noChangeAspect="1"/>
          </p:cNvPicPr>
          <p:nvPr/>
        </p:nvPicPr>
        <p:blipFill>
          <a:blip r:embed="rId3"/>
          <a:srcRect t="27" b="27"/>
          <a:stretch>
            <a:fillRect/>
          </a:stretch>
        </p:blipFill>
        <p:spPr>
          <a:xfrm>
            <a:off x="0" y="0"/>
            <a:ext cx="12192000" cy="6858000"/>
          </a:xfrm>
          <a:prstGeom prst="rect">
            <a:avLst/>
          </a:prstGeom>
        </p:spPr>
      </p:pic>
      <p:sp>
        <p:nvSpPr>
          <p:cNvPr id="2" name="sell-label-bg">
            <a:extLst>
              <a:ext uri="{FF2B5EF4-FFF2-40B4-BE49-F238E27FC236}">
                <a16:creationId xmlns:a16="http://schemas.microsoft.com/office/drawing/2014/main" id="{57984D52-4D22-4D2D-A964-DFBA49C42148}"/>
              </a:ext>
            </a:extLst>
          </p:cNvPr>
          <p:cNvSpPr>
            <a:spLocks noGrp="1"/>
          </p:cNvSpPr>
          <p:nvPr/>
        </p:nvSpPr>
        <p:spPr>
          <a:xfrm>
            <a:off x="2362200" y="3905250"/>
            <a:ext cx="1428750" cy="361950"/>
          </a:xfrm>
          <a:prstGeom prst="roundRect">
            <a:avLst>
              <a:gd name="adj" fmla="val 31579"/>
            </a:avLst>
          </a:prstGeom>
          <a:noFill/>
          <a:ln w="0">
            <a:noFill/>
          </a:ln>
        </p:spPr>
        <p:txBody>
          <a:bodyPr/>
          <a:lstStyle/>
          <a:p>
            <a:endParaRPr/>
          </a:p>
        </p:txBody>
      </p:sp>
      <p:sp>
        <p:nvSpPr>
          <p:cNvPr id="3" name="sell-label">
            <a:extLst>
              <a:ext uri="{FF2B5EF4-FFF2-40B4-BE49-F238E27FC236}">
                <a16:creationId xmlns:a16="http://schemas.microsoft.com/office/drawing/2014/main" id="{8B30F628-FD06-45A8-9E49-757D21B49526}"/>
              </a:ext>
            </a:extLst>
          </p:cNvPr>
          <p:cNvSpPr>
            <a:spLocks noGrp="1"/>
          </p:cNvSpPr>
          <p:nvPr/>
        </p:nvSpPr>
        <p:spPr>
          <a:xfrm>
            <a:off x="2114550" y="3933825"/>
            <a:ext cx="1809750" cy="304800"/>
          </a:xfrm>
          <a:prstGeom prst="rect">
            <a:avLst/>
          </a:prstGeom>
          <a:noFill/>
          <a:ln w="0">
            <a:noFill/>
          </a:ln>
        </p:spPr>
        <p:txBody>
          <a:bodyPr anchor="ctr"/>
          <a:lstStyle/>
          <a:p>
            <a:pPr algn="ctr">
              <a:buNone/>
              <a:defRPr sz="1425" b="1">
                <a:solidFill>
                  <a:srgbClr val="D7F6FF"/>
                </a:solidFill>
                <a:latin typeface="Yu Gothic"/>
                <a:ea typeface="Yu Gothic"/>
                <a:cs typeface="Yu Gothic"/>
              </a:defRPr>
            </a:pPr>
            <a:endParaRPr/>
          </a:p>
        </p:txBody>
      </p:sp>
      <p:sp>
        <p:nvSpPr>
          <p:cNvPr id="4" name="new-user-bg">
            <a:extLst>
              <a:ext uri="{FF2B5EF4-FFF2-40B4-BE49-F238E27FC236}">
                <a16:creationId xmlns:a16="http://schemas.microsoft.com/office/drawing/2014/main" id="{17023790-DC57-4552-86FD-58FE7FA45F61}"/>
              </a:ext>
            </a:extLst>
          </p:cNvPr>
          <p:cNvSpPr>
            <a:spLocks noGrp="1"/>
          </p:cNvSpPr>
          <p:nvPr/>
        </p:nvSpPr>
        <p:spPr>
          <a:xfrm>
            <a:off x="10001250" y="2724150"/>
            <a:ext cx="1123950" cy="323850"/>
          </a:xfrm>
          <a:prstGeom prst="roundRect">
            <a:avLst>
              <a:gd name="adj" fmla="val 35294"/>
            </a:avLst>
          </a:prstGeom>
          <a:noFill/>
          <a:ln w="0">
            <a:noFill/>
          </a:ln>
        </p:spPr>
        <p:txBody>
          <a:bodyPr/>
          <a:lstStyle/>
          <a:p>
            <a:endParaRPr/>
          </a:p>
        </p:txBody>
      </p:sp>
      <p:sp>
        <p:nvSpPr>
          <p:cNvPr id="5" name="new-user">
            <a:extLst>
              <a:ext uri="{FF2B5EF4-FFF2-40B4-BE49-F238E27FC236}">
                <a16:creationId xmlns:a16="http://schemas.microsoft.com/office/drawing/2014/main" id="{3AB96E45-7C00-4744-8830-B212B438155A}"/>
              </a:ext>
            </a:extLst>
          </p:cNvPr>
          <p:cNvSpPr>
            <a:spLocks noGrp="1"/>
          </p:cNvSpPr>
          <p:nvPr/>
        </p:nvSpPr>
        <p:spPr>
          <a:xfrm>
            <a:off x="9858375" y="2752725"/>
            <a:ext cx="1476375" cy="266700"/>
          </a:xfrm>
          <a:prstGeom prst="rect">
            <a:avLst/>
          </a:prstGeom>
          <a:noFill/>
          <a:ln w="0">
            <a:noFill/>
          </a:ln>
        </p:spPr>
        <p:txBody>
          <a:bodyPr anchor="ctr"/>
          <a:lstStyle/>
          <a:p>
            <a:pPr algn="ctr">
              <a:buNone/>
              <a:defRPr sz="1275" b="1">
                <a:solidFill>
                  <a:srgbClr val="8BE5FF"/>
                </a:solidFill>
                <a:latin typeface="Yu Gothic"/>
                <a:ea typeface="Yu Gothic"/>
                <a:cs typeface="Yu Gothic"/>
              </a:defRPr>
            </a:pPr>
            <a:endParaRPr/>
          </a:p>
        </p:txBody>
      </p:sp>
      <p:sp>
        <p:nvSpPr>
          <p:cNvPr id="6" name="list-title-bg">
            <a:extLst>
              <a:ext uri="{FF2B5EF4-FFF2-40B4-BE49-F238E27FC236}">
                <a16:creationId xmlns:a16="http://schemas.microsoft.com/office/drawing/2014/main" id="{6AB89841-9403-46B9-BFBF-8B38103452FD}"/>
              </a:ext>
            </a:extLst>
          </p:cNvPr>
          <p:cNvSpPr>
            <a:spLocks noGrp="1"/>
          </p:cNvSpPr>
          <p:nvPr/>
        </p:nvSpPr>
        <p:spPr>
          <a:xfrm>
            <a:off x="4695825" y="2009775"/>
            <a:ext cx="2886075" cy="333375"/>
          </a:xfrm>
          <a:prstGeom prst="roundRect">
            <a:avLst>
              <a:gd name="adj" fmla="val 32432"/>
            </a:avLst>
          </a:prstGeom>
          <a:noFill/>
          <a:ln w="0">
            <a:noFill/>
          </a:ln>
        </p:spPr>
        <p:txBody>
          <a:bodyPr/>
          <a:lstStyle/>
          <a:p>
            <a:endParaRPr/>
          </a:p>
        </p:txBody>
      </p:sp>
      <p:sp>
        <p:nvSpPr>
          <p:cNvPr id="7" name="list-title">
            <a:extLst>
              <a:ext uri="{FF2B5EF4-FFF2-40B4-BE49-F238E27FC236}">
                <a16:creationId xmlns:a16="http://schemas.microsoft.com/office/drawing/2014/main" id="{39732F4E-7A11-4985-93C5-3FDE0E3065B8}"/>
              </a:ext>
            </a:extLst>
          </p:cNvPr>
          <p:cNvSpPr>
            <a:spLocks noGrp="1"/>
          </p:cNvSpPr>
          <p:nvPr/>
        </p:nvSpPr>
        <p:spPr>
          <a:xfrm>
            <a:off x="4524375" y="2028825"/>
            <a:ext cx="1809750" cy="285750"/>
          </a:xfrm>
          <a:prstGeom prst="rect">
            <a:avLst/>
          </a:prstGeom>
          <a:noFill/>
          <a:ln w="0">
            <a:noFill/>
          </a:ln>
        </p:spPr>
        <p:txBody>
          <a:bodyPr anchor="ctr"/>
          <a:lstStyle/>
          <a:p>
            <a:pPr algn="l">
              <a:buNone/>
              <a:defRPr sz="1350" b="1">
                <a:solidFill>
                  <a:srgbClr val="FFFFFF"/>
                </a:solidFill>
                <a:latin typeface="Yu Gothic"/>
                <a:ea typeface="Yu Gothic"/>
                <a:cs typeface="Yu Gothic"/>
              </a:defRPr>
            </a:pPr>
            <a:endParaRPr/>
          </a:p>
        </p:txBody>
      </p:sp>
      <p:sp>
        <p:nvSpPr>
          <p:cNvPr id="8" name="price-direction">
            <a:extLst>
              <a:ext uri="{FF2B5EF4-FFF2-40B4-BE49-F238E27FC236}">
                <a16:creationId xmlns:a16="http://schemas.microsoft.com/office/drawing/2014/main" id="{39474296-A584-4F11-92F3-C0C98A7EBE33}"/>
              </a:ext>
            </a:extLst>
          </p:cNvPr>
          <p:cNvSpPr>
            <a:spLocks noGrp="1"/>
          </p:cNvSpPr>
          <p:nvPr/>
        </p:nvSpPr>
        <p:spPr>
          <a:xfrm>
            <a:off x="6124575" y="2028825"/>
            <a:ext cx="1352550" cy="285750"/>
          </a:xfrm>
          <a:prstGeom prst="rect">
            <a:avLst/>
          </a:prstGeom>
          <a:noFill/>
          <a:ln w="0">
            <a:noFill/>
          </a:ln>
        </p:spPr>
        <p:txBody>
          <a:bodyPr anchor="ctr"/>
          <a:lstStyle/>
          <a:p>
            <a:pPr algn="r">
              <a:buNone/>
              <a:defRPr sz="1050" b="1">
                <a:solidFill>
                  <a:srgbClr val="F0C86B"/>
                </a:solidFill>
                <a:latin typeface="Yu Gothic"/>
                <a:ea typeface="Yu Gothic"/>
                <a:cs typeface="Yu Gothic"/>
              </a:defRPr>
            </a:pPr>
            <a:endParaRPr/>
          </a:p>
        </p:txBody>
      </p:sp>
      <p:sp>
        <p:nvSpPr>
          <p:cNvPr id="9" name="header-name">
            <a:extLst>
              <a:ext uri="{FF2B5EF4-FFF2-40B4-BE49-F238E27FC236}">
                <a16:creationId xmlns:a16="http://schemas.microsoft.com/office/drawing/2014/main" id="{6ACD477D-8B53-484D-9D54-631F5D772635}"/>
              </a:ext>
            </a:extLst>
          </p:cNvPr>
          <p:cNvSpPr>
            <a:spLocks noGrp="1"/>
          </p:cNvSpPr>
          <p:nvPr/>
        </p:nvSpPr>
        <p:spPr>
          <a:xfrm>
            <a:off x="5543550" y="2324100"/>
            <a:ext cx="609600" cy="209550"/>
          </a:xfrm>
          <a:prstGeom prst="rect">
            <a:avLst/>
          </a:prstGeom>
          <a:noFill/>
          <a:ln w="0">
            <a:noFill/>
          </a:ln>
        </p:spPr>
        <p:txBody>
          <a:bodyPr anchor="ctr"/>
          <a:lstStyle/>
          <a:p>
            <a:pPr algn="l">
              <a:buNone/>
              <a:defRPr sz="900" b="1">
                <a:solidFill>
                  <a:srgbClr val="85B9CC"/>
                </a:solidFill>
                <a:latin typeface="Yu Gothic"/>
                <a:ea typeface="Yu Gothic"/>
                <a:cs typeface="Yu Gothic"/>
              </a:defRPr>
            </a:pPr>
            <a:endParaRPr/>
          </a:p>
        </p:txBody>
      </p:sp>
      <p:sp>
        <p:nvSpPr>
          <p:cNvPr id="10" name="header-qty">
            <a:extLst>
              <a:ext uri="{FF2B5EF4-FFF2-40B4-BE49-F238E27FC236}">
                <a16:creationId xmlns:a16="http://schemas.microsoft.com/office/drawing/2014/main" id="{3923611F-EB6C-4D26-8CF2-595E499AE9B8}"/>
              </a:ext>
            </a:extLst>
          </p:cNvPr>
          <p:cNvSpPr>
            <a:spLocks noGrp="1"/>
          </p:cNvSpPr>
          <p:nvPr/>
        </p:nvSpPr>
        <p:spPr>
          <a:xfrm>
            <a:off x="6219825" y="2324100"/>
            <a:ext cx="571500" cy="209550"/>
          </a:xfrm>
          <a:prstGeom prst="rect">
            <a:avLst/>
          </a:prstGeom>
          <a:noFill/>
          <a:ln w="0">
            <a:noFill/>
          </a:ln>
        </p:spPr>
        <p:txBody>
          <a:bodyPr anchor="ctr"/>
          <a:lstStyle/>
          <a:p>
            <a:pPr algn="ctr">
              <a:buNone/>
              <a:defRPr sz="900" b="1">
                <a:solidFill>
                  <a:srgbClr val="85B9CC"/>
                </a:solidFill>
                <a:latin typeface="Yu Gothic"/>
                <a:ea typeface="Yu Gothic"/>
                <a:cs typeface="Yu Gothic"/>
              </a:defRPr>
            </a:pPr>
            <a:endParaRPr/>
          </a:p>
        </p:txBody>
      </p:sp>
      <p:sp>
        <p:nvSpPr>
          <p:cNvPr id="11" name="header-price">
            <a:extLst>
              <a:ext uri="{FF2B5EF4-FFF2-40B4-BE49-F238E27FC236}">
                <a16:creationId xmlns:a16="http://schemas.microsoft.com/office/drawing/2014/main" id="{A52476BD-70B6-4E1A-8969-03658399437E}"/>
              </a:ext>
            </a:extLst>
          </p:cNvPr>
          <p:cNvSpPr>
            <a:spLocks noGrp="1"/>
          </p:cNvSpPr>
          <p:nvPr/>
        </p:nvSpPr>
        <p:spPr>
          <a:xfrm>
            <a:off x="6829425" y="2324100"/>
            <a:ext cx="571500" cy="209550"/>
          </a:xfrm>
          <a:prstGeom prst="rect">
            <a:avLst/>
          </a:prstGeom>
          <a:noFill/>
          <a:ln w="0">
            <a:noFill/>
          </a:ln>
        </p:spPr>
        <p:txBody>
          <a:bodyPr anchor="ctr"/>
          <a:lstStyle/>
          <a:p>
            <a:pPr algn="ctr">
              <a:buNone/>
              <a:defRPr sz="900" b="1">
                <a:solidFill>
                  <a:srgbClr val="85B9CC"/>
                </a:solidFill>
                <a:latin typeface="Yu Gothic"/>
                <a:ea typeface="Yu Gothic"/>
                <a:cs typeface="Yu Gothic"/>
              </a:defRPr>
            </a:pPr>
            <a:endParaRPr/>
          </a:p>
        </p:txBody>
      </p:sp>
      <p:sp>
        <p:nvSpPr>
          <p:cNvPr id="12" name="data-strip-0">
            <a:extLst>
              <a:ext uri="{FF2B5EF4-FFF2-40B4-BE49-F238E27FC236}">
                <a16:creationId xmlns:a16="http://schemas.microsoft.com/office/drawing/2014/main" id="{C6BEC730-AA31-48CA-8304-A4F5AA4970F1}"/>
              </a:ext>
            </a:extLst>
          </p:cNvPr>
          <p:cNvSpPr>
            <a:spLocks noGrp="1"/>
          </p:cNvSpPr>
          <p:nvPr/>
        </p:nvSpPr>
        <p:spPr>
          <a:xfrm>
            <a:off x="5448300" y="2600325"/>
            <a:ext cx="2038350" cy="304800"/>
          </a:xfrm>
          <a:prstGeom prst="roundRect">
            <a:avLst>
              <a:gd name="adj" fmla="val 35294"/>
            </a:avLst>
          </a:prstGeom>
          <a:noFill/>
          <a:ln w="0">
            <a:noFill/>
          </a:ln>
        </p:spPr>
        <p:txBody>
          <a:bodyPr/>
          <a:lstStyle/>
          <a:p>
            <a:endParaRPr/>
          </a:p>
        </p:txBody>
      </p:sp>
      <p:sp>
        <p:nvSpPr>
          <p:cNvPr id="13" name="name-0">
            <a:extLst>
              <a:ext uri="{FF2B5EF4-FFF2-40B4-BE49-F238E27FC236}">
                <a16:creationId xmlns:a16="http://schemas.microsoft.com/office/drawing/2014/main" id="{4F1495F1-A8EE-40FC-9511-5B490BF807DA}"/>
              </a:ext>
            </a:extLst>
          </p:cNvPr>
          <p:cNvSpPr>
            <a:spLocks noGrp="1"/>
          </p:cNvSpPr>
          <p:nvPr/>
        </p:nvSpPr>
        <p:spPr>
          <a:xfrm>
            <a:off x="5543550" y="2609850"/>
            <a:ext cx="723900" cy="285750"/>
          </a:xfrm>
          <a:prstGeom prst="rect">
            <a:avLst/>
          </a:prstGeom>
          <a:noFill/>
          <a:ln w="0">
            <a:noFill/>
          </a:ln>
        </p:spPr>
        <p:txBody>
          <a:bodyPr anchor="ctr"/>
          <a:lstStyle/>
          <a:p>
            <a:pPr algn="l">
              <a:buNone/>
              <a:defRPr sz="1125" b="1">
                <a:solidFill>
                  <a:srgbClr val="FFFFFF"/>
                </a:solidFill>
                <a:latin typeface="Yu Gothic"/>
                <a:ea typeface="Yu Gothic"/>
                <a:cs typeface="Yu Gothic"/>
              </a:defRPr>
            </a:pPr>
            <a:endParaRPr/>
          </a:p>
        </p:txBody>
      </p:sp>
      <p:sp>
        <p:nvSpPr>
          <p:cNvPr id="14" name="qty-0">
            <a:extLst>
              <a:ext uri="{FF2B5EF4-FFF2-40B4-BE49-F238E27FC236}">
                <a16:creationId xmlns:a16="http://schemas.microsoft.com/office/drawing/2014/main" id="{A59988BE-4BD5-4024-A92C-3E18BEB72D55}"/>
              </a:ext>
            </a:extLst>
          </p:cNvPr>
          <p:cNvSpPr>
            <a:spLocks noGrp="1"/>
          </p:cNvSpPr>
          <p:nvPr/>
        </p:nvSpPr>
        <p:spPr>
          <a:xfrm>
            <a:off x="6200775" y="2609850"/>
            <a:ext cx="619125" cy="285750"/>
          </a:xfrm>
          <a:prstGeom prst="rect">
            <a:avLst/>
          </a:prstGeom>
          <a:noFill/>
          <a:ln w="0">
            <a:noFill/>
          </a:ln>
        </p:spPr>
        <p:txBody>
          <a:bodyPr anchor="ctr"/>
          <a:lstStyle/>
          <a:p>
            <a:pPr algn="ctr">
              <a:buNone/>
              <a:defRPr sz="1050" b="0">
                <a:solidFill>
                  <a:srgbClr val="E4EEF2"/>
                </a:solidFill>
              </a:defRPr>
            </a:pPr>
            <a:endParaRPr/>
          </a:p>
        </p:txBody>
      </p:sp>
      <p:sp>
        <p:nvSpPr>
          <p:cNvPr id="15" name="price-0">
            <a:extLst>
              <a:ext uri="{FF2B5EF4-FFF2-40B4-BE49-F238E27FC236}">
                <a16:creationId xmlns:a16="http://schemas.microsoft.com/office/drawing/2014/main" id="{DF43E7E6-45DE-4A7B-BA89-C28FF3C2D133}"/>
              </a:ext>
            </a:extLst>
          </p:cNvPr>
          <p:cNvSpPr>
            <a:spLocks noGrp="1"/>
          </p:cNvSpPr>
          <p:nvPr/>
        </p:nvSpPr>
        <p:spPr>
          <a:xfrm>
            <a:off x="6810375" y="2609850"/>
            <a:ext cx="590550" cy="285750"/>
          </a:xfrm>
          <a:prstGeom prst="rect">
            <a:avLst/>
          </a:prstGeom>
          <a:noFill/>
          <a:ln w="0">
            <a:noFill/>
          </a:ln>
        </p:spPr>
        <p:txBody>
          <a:bodyPr anchor="ctr"/>
          <a:lstStyle/>
          <a:p>
            <a:pPr algn="r">
              <a:buNone/>
              <a:defRPr sz="1050" b="0">
                <a:solidFill>
                  <a:srgbClr val="F2F6F8"/>
                </a:solidFill>
              </a:defRPr>
            </a:pPr>
            <a:endParaRPr/>
          </a:p>
        </p:txBody>
      </p:sp>
      <p:sp>
        <p:nvSpPr>
          <p:cNvPr id="16" name="data-strip-1">
            <a:extLst>
              <a:ext uri="{FF2B5EF4-FFF2-40B4-BE49-F238E27FC236}">
                <a16:creationId xmlns:a16="http://schemas.microsoft.com/office/drawing/2014/main" id="{BF8D3C3B-D0C6-4921-AF88-3F51554CCF1F}"/>
              </a:ext>
            </a:extLst>
          </p:cNvPr>
          <p:cNvSpPr>
            <a:spLocks noGrp="1"/>
          </p:cNvSpPr>
          <p:nvPr/>
        </p:nvSpPr>
        <p:spPr>
          <a:xfrm>
            <a:off x="5448300" y="3200400"/>
            <a:ext cx="2038350" cy="304800"/>
          </a:xfrm>
          <a:prstGeom prst="roundRect">
            <a:avLst>
              <a:gd name="adj" fmla="val 35294"/>
            </a:avLst>
          </a:prstGeom>
          <a:noFill/>
          <a:ln w="0">
            <a:noFill/>
          </a:ln>
        </p:spPr>
        <p:txBody>
          <a:bodyPr/>
          <a:lstStyle/>
          <a:p>
            <a:endParaRPr/>
          </a:p>
        </p:txBody>
      </p:sp>
      <p:sp>
        <p:nvSpPr>
          <p:cNvPr id="17" name="name-1">
            <a:extLst>
              <a:ext uri="{FF2B5EF4-FFF2-40B4-BE49-F238E27FC236}">
                <a16:creationId xmlns:a16="http://schemas.microsoft.com/office/drawing/2014/main" id="{4E36F5B8-FC15-48DA-8B38-208EE9E8D496}"/>
              </a:ext>
            </a:extLst>
          </p:cNvPr>
          <p:cNvSpPr>
            <a:spLocks noGrp="1"/>
          </p:cNvSpPr>
          <p:nvPr/>
        </p:nvSpPr>
        <p:spPr>
          <a:xfrm>
            <a:off x="5543550" y="3209925"/>
            <a:ext cx="723900" cy="285750"/>
          </a:xfrm>
          <a:prstGeom prst="rect">
            <a:avLst/>
          </a:prstGeom>
          <a:noFill/>
          <a:ln w="0">
            <a:noFill/>
          </a:ln>
        </p:spPr>
        <p:txBody>
          <a:bodyPr anchor="ctr"/>
          <a:lstStyle/>
          <a:p>
            <a:pPr algn="l">
              <a:buNone/>
              <a:defRPr sz="1125" b="1">
                <a:solidFill>
                  <a:srgbClr val="FFFFFF"/>
                </a:solidFill>
                <a:latin typeface="Yu Gothic"/>
                <a:ea typeface="Yu Gothic"/>
                <a:cs typeface="Yu Gothic"/>
              </a:defRPr>
            </a:pPr>
            <a:endParaRPr/>
          </a:p>
        </p:txBody>
      </p:sp>
      <p:sp>
        <p:nvSpPr>
          <p:cNvPr id="18" name="qty-1">
            <a:extLst>
              <a:ext uri="{FF2B5EF4-FFF2-40B4-BE49-F238E27FC236}">
                <a16:creationId xmlns:a16="http://schemas.microsoft.com/office/drawing/2014/main" id="{E0290211-8AFB-4178-A44E-7E11EEFD1C92}"/>
              </a:ext>
            </a:extLst>
          </p:cNvPr>
          <p:cNvSpPr>
            <a:spLocks noGrp="1"/>
          </p:cNvSpPr>
          <p:nvPr/>
        </p:nvSpPr>
        <p:spPr>
          <a:xfrm>
            <a:off x="6200775" y="3209925"/>
            <a:ext cx="619125" cy="285750"/>
          </a:xfrm>
          <a:prstGeom prst="rect">
            <a:avLst/>
          </a:prstGeom>
          <a:noFill/>
          <a:ln w="0">
            <a:noFill/>
          </a:ln>
        </p:spPr>
        <p:txBody>
          <a:bodyPr anchor="ctr"/>
          <a:lstStyle/>
          <a:p>
            <a:pPr algn="ctr">
              <a:buNone/>
              <a:defRPr sz="1050" b="0">
                <a:solidFill>
                  <a:srgbClr val="E4EEF2"/>
                </a:solidFill>
              </a:defRPr>
            </a:pPr>
            <a:endParaRPr/>
          </a:p>
        </p:txBody>
      </p:sp>
      <p:sp>
        <p:nvSpPr>
          <p:cNvPr id="19" name="price-1">
            <a:extLst>
              <a:ext uri="{FF2B5EF4-FFF2-40B4-BE49-F238E27FC236}">
                <a16:creationId xmlns:a16="http://schemas.microsoft.com/office/drawing/2014/main" id="{C910B0B6-85BE-496B-8214-149B506CAE85}"/>
              </a:ext>
            </a:extLst>
          </p:cNvPr>
          <p:cNvSpPr>
            <a:spLocks noGrp="1"/>
          </p:cNvSpPr>
          <p:nvPr/>
        </p:nvSpPr>
        <p:spPr>
          <a:xfrm>
            <a:off x="6810375" y="3209925"/>
            <a:ext cx="590550" cy="285750"/>
          </a:xfrm>
          <a:prstGeom prst="rect">
            <a:avLst/>
          </a:prstGeom>
          <a:noFill/>
          <a:ln w="0">
            <a:noFill/>
          </a:ln>
        </p:spPr>
        <p:txBody>
          <a:bodyPr anchor="ctr"/>
          <a:lstStyle/>
          <a:p>
            <a:pPr algn="r">
              <a:buNone/>
              <a:defRPr sz="1050" b="0">
                <a:solidFill>
                  <a:srgbClr val="F2F6F8"/>
                </a:solidFill>
              </a:defRPr>
            </a:pPr>
            <a:endParaRPr/>
          </a:p>
        </p:txBody>
      </p:sp>
      <p:sp>
        <p:nvSpPr>
          <p:cNvPr id="20" name="data-strip-2">
            <a:extLst>
              <a:ext uri="{FF2B5EF4-FFF2-40B4-BE49-F238E27FC236}">
                <a16:creationId xmlns:a16="http://schemas.microsoft.com/office/drawing/2014/main" id="{54D5E6FA-A263-4EE8-BE79-DFB1FD78CC4C}"/>
              </a:ext>
            </a:extLst>
          </p:cNvPr>
          <p:cNvSpPr>
            <a:spLocks noGrp="1"/>
          </p:cNvSpPr>
          <p:nvPr/>
        </p:nvSpPr>
        <p:spPr>
          <a:xfrm>
            <a:off x="5448300" y="3790950"/>
            <a:ext cx="2038350" cy="304800"/>
          </a:xfrm>
          <a:prstGeom prst="roundRect">
            <a:avLst>
              <a:gd name="adj" fmla="val 35294"/>
            </a:avLst>
          </a:prstGeom>
          <a:noFill/>
          <a:ln w="0">
            <a:noFill/>
          </a:ln>
        </p:spPr>
        <p:txBody>
          <a:bodyPr/>
          <a:lstStyle/>
          <a:p>
            <a:endParaRPr/>
          </a:p>
        </p:txBody>
      </p:sp>
      <p:sp>
        <p:nvSpPr>
          <p:cNvPr id="21" name="name-2">
            <a:extLst>
              <a:ext uri="{FF2B5EF4-FFF2-40B4-BE49-F238E27FC236}">
                <a16:creationId xmlns:a16="http://schemas.microsoft.com/office/drawing/2014/main" id="{C9313709-8AC7-42E0-8B45-E77866BDD7B8}"/>
              </a:ext>
            </a:extLst>
          </p:cNvPr>
          <p:cNvSpPr>
            <a:spLocks noGrp="1"/>
          </p:cNvSpPr>
          <p:nvPr/>
        </p:nvSpPr>
        <p:spPr>
          <a:xfrm>
            <a:off x="5543550" y="3800475"/>
            <a:ext cx="723900" cy="285750"/>
          </a:xfrm>
          <a:prstGeom prst="rect">
            <a:avLst/>
          </a:prstGeom>
          <a:noFill/>
          <a:ln w="0">
            <a:noFill/>
          </a:ln>
        </p:spPr>
        <p:txBody>
          <a:bodyPr anchor="ctr"/>
          <a:lstStyle/>
          <a:p>
            <a:pPr algn="l">
              <a:buNone/>
              <a:defRPr sz="1050" b="1">
                <a:solidFill>
                  <a:srgbClr val="72DFFF"/>
                </a:solidFill>
                <a:latin typeface="Yu Gothic"/>
                <a:ea typeface="Yu Gothic"/>
                <a:cs typeface="Yu Gothic"/>
              </a:defRPr>
            </a:pPr>
            <a:endParaRPr/>
          </a:p>
        </p:txBody>
      </p:sp>
      <p:sp>
        <p:nvSpPr>
          <p:cNvPr id="22" name="qty-2">
            <a:extLst>
              <a:ext uri="{FF2B5EF4-FFF2-40B4-BE49-F238E27FC236}">
                <a16:creationId xmlns:a16="http://schemas.microsoft.com/office/drawing/2014/main" id="{A1CCDF5A-28EA-4AC5-966C-D91D923EC5DF}"/>
              </a:ext>
            </a:extLst>
          </p:cNvPr>
          <p:cNvSpPr>
            <a:spLocks noGrp="1"/>
          </p:cNvSpPr>
          <p:nvPr/>
        </p:nvSpPr>
        <p:spPr>
          <a:xfrm>
            <a:off x="6200775" y="3800475"/>
            <a:ext cx="619125" cy="285750"/>
          </a:xfrm>
          <a:prstGeom prst="rect">
            <a:avLst/>
          </a:prstGeom>
          <a:noFill/>
          <a:ln w="0">
            <a:noFill/>
          </a:ln>
        </p:spPr>
        <p:txBody>
          <a:bodyPr anchor="ctr"/>
          <a:lstStyle/>
          <a:p>
            <a:pPr algn="ctr">
              <a:buNone/>
              <a:defRPr sz="1050" b="0">
                <a:solidFill>
                  <a:srgbClr val="E4EEF2"/>
                </a:solidFill>
              </a:defRPr>
            </a:pPr>
            <a:endParaRPr/>
          </a:p>
        </p:txBody>
      </p:sp>
      <p:sp>
        <p:nvSpPr>
          <p:cNvPr id="23" name="price-2">
            <a:extLst>
              <a:ext uri="{FF2B5EF4-FFF2-40B4-BE49-F238E27FC236}">
                <a16:creationId xmlns:a16="http://schemas.microsoft.com/office/drawing/2014/main" id="{D89512D6-B940-443E-A0DD-58FF07852555}"/>
              </a:ext>
            </a:extLst>
          </p:cNvPr>
          <p:cNvSpPr>
            <a:spLocks noGrp="1"/>
          </p:cNvSpPr>
          <p:nvPr/>
        </p:nvSpPr>
        <p:spPr>
          <a:xfrm>
            <a:off x="6810375" y="3800475"/>
            <a:ext cx="590550" cy="285750"/>
          </a:xfrm>
          <a:prstGeom prst="rect">
            <a:avLst/>
          </a:prstGeom>
          <a:noFill/>
          <a:ln w="0">
            <a:noFill/>
          </a:ln>
        </p:spPr>
        <p:txBody>
          <a:bodyPr anchor="ctr"/>
          <a:lstStyle/>
          <a:p>
            <a:pPr algn="r">
              <a:buNone/>
              <a:defRPr sz="1050" b="0">
                <a:solidFill>
                  <a:srgbClr val="F2F6F8"/>
                </a:solidFill>
              </a:defRPr>
            </a:pPr>
            <a:endParaRPr/>
          </a:p>
        </p:txBody>
      </p:sp>
      <p:sp>
        <p:nvSpPr>
          <p:cNvPr id="24" name="data-strip-3">
            <a:extLst>
              <a:ext uri="{FF2B5EF4-FFF2-40B4-BE49-F238E27FC236}">
                <a16:creationId xmlns:a16="http://schemas.microsoft.com/office/drawing/2014/main" id="{FC0A5A60-C741-4CE7-82B5-202FC3C0F116}"/>
              </a:ext>
            </a:extLst>
          </p:cNvPr>
          <p:cNvSpPr>
            <a:spLocks noGrp="1"/>
          </p:cNvSpPr>
          <p:nvPr/>
        </p:nvSpPr>
        <p:spPr>
          <a:xfrm>
            <a:off x="5448300" y="4381500"/>
            <a:ext cx="2038350" cy="304800"/>
          </a:xfrm>
          <a:prstGeom prst="roundRect">
            <a:avLst>
              <a:gd name="adj" fmla="val 35294"/>
            </a:avLst>
          </a:prstGeom>
          <a:noFill/>
          <a:ln w="0">
            <a:noFill/>
          </a:ln>
        </p:spPr>
        <p:txBody>
          <a:bodyPr/>
          <a:lstStyle/>
          <a:p>
            <a:endParaRPr/>
          </a:p>
        </p:txBody>
      </p:sp>
      <p:sp>
        <p:nvSpPr>
          <p:cNvPr id="25" name="name-3">
            <a:extLst>
              <a:ext uri="{FF2B5EF4-FFF2-40B4-BE49-F238E27FC236}">
                <a16:creationId xmlns:a16="http://schemas.microsoft.com/office/drawing/2014/main" id="{D68420C8-52D4-4DAA-AFEA-94E808A36BA5}"/>
              </a:ext>
            </a:extLst>
          </p:cNvPr>
          <p:cNvSpPr>
            <a:spLocks noGrp="1"/>
          </p:cNvSpPr>
          <p:nvPr/>
        </p:nvSpPr>
        <p:spPr>
          <a:xfrm>
            <a:off x="5543550" y="4391025"/>
            <a:ext cx="723900" cy="285750"/>
          </a:xfrm>
          <a:prstGeom prst="rect">
            <a:avLst/>
          </a:prstGeom>
          <a:noFill/>
          <a:ln w="0">
            <a:noFill/>
          </a:ln>
        </p:spPr>
        <p:txBody>
          <a:bodyPr anchor="ctr"/>
          <a:lstStyle/>
          <a:p>
            <a:pPr algn="l">
              <a:buNone/>
              <a:defRPr sz="1125" b="1">
                <a:solidFill>
                  <a:srgbClr val="FFFFFF"/>
                </a:solidFill>
                <a:latin typeface="Yu Gothic"/>
                <a:ea typeface="Yu Gothic"/>
                <a:cs typeface="Yu Gothic"/>
              </a:defRPr>
            </a:pPr>
            <a:endParaRPr/>
          </a:p>
        </p:txBody>
      </p:sp>
      <p:sp>
        <p:nvSpPr>
          <p:cNvPr id="26" name="qty-3">
            <a:extLst>
              <a:ext uri="{FF2B5EF4-FFF2-40B4-BE49-F238E27FC236}">
                <a16:creationId xmlns:a16="http://schemas.microsoft.com/office/drawing/2014/main" id="{C1339185-DD9A-4A67-B58E-BD4EEE4C3523}"/>
              </a:ext>
            </a:extLst>
          </p:cNvPr>
          <p:cNvSpPr>
            <a:spLocks noGrp="1"/>
          </p:cNvSpPr>
          <p:nvPr/>
        </p:nvSpPr>
        <p:spPr>
          <a:xfrm>
            <a:off x="6200775" y="4391025"/>
            <a:ext cx="619125" cy="285750"/>
          </a:xfrm>
          <a:prstGeom prst="rect">
            <a:avLst/>
          </a:prstGeom>
          <a:noFill/>
          <a:ln w="0">
            <a:noFill/>
          </a:ln>
        </p:spPr>
        <p:txBody>
          <a:bodyPr anchor="ctr"/>
          <a:lstStyle/>
          <a:p>
            <a:pPr algn="ctr">
              <a:buNone/>
              <a:defRPr sz="1050" b="0">
                <a:solidFill>
                  <a:srgbClr val="E4EEF2"/>
                </a:solidFill>
              </a:defRPr>
            </a:pPr>
            <a:endParaRPr/>
          </a:p>
        </p:txBody>
      </p:sp>
      <p:sp>
        <p:nvSpPr>
          <p:cNvPr id="27" name="price-3">
            <a:extLst>
              <a:ext uri="{FF2B5EF4-FFF2-40B4-BE49-F238E27FC236}">
                <a16:creationId xmlns:a16="http://schemas.microsoft.com/office/drawing/2014/main" id="{8AA90D1E-0485-47CF-99F5-DC53FF42E7E4}"/>
              </a:ext>
            </a:extLst>
          </p:cNvPr>
          <p:cNvSpPr>
            <a:spLocks noGrp="1"/>
          </p:cNvSpPr>
          <p:nvPr/>
        </p:nvSpPr>
        <p:spPr>
          <a:xfrm>
            <a:off x="6810375" y="4391025"/>
            <a:ext cx="590550" cy="285750"/>
          </a:xfrm>
          <a:prstGeom prst="rect">
            <a:avLst/>
          </a:prstGeom>
          <a:noFill/>
          <a:ln w="0">
            <a:noFill/>
          </a:ln>
        </p:spPr>
        <p:txBody>
          <a:bodyPr anchor="ctr"/>
          <a:lstStyle/>
          <a:p>
            <a:pPr algn="r">
              <a:buNone/>
              <a:defRPr sz="1050" b="0">
                <a:solidFill>
                  <a:srgbClr val="F2F6F8"/>
                </a:solidFill>
              </a:defRPr>
            </a:pPr>
            <a:endParaRPr/>
          </a:p>
        </p:txBody>
      </p:sp>
      <p:sp>
        <p:nvSpPr>
          <p:cNvPr id="28" name="data-strip-4">
            <a:extLst>
              <a:ext uri="{FF2B5EF4-FFF2-40B4-BE49-F238E27FC236}">
                <a16:creationId xmlns:a16="http://schemas.microsoft.com/office/drawing/2014/main" id="{B695F417-C976-4B42-9103-BFDB959F63D7}"/>
              </a:ext>
            </a:extLst>
          </p:cNvPr>
          <p:cNvSpPr>
            <a:spLocks noGrp="1"/>
          </p:cNvSpPr>
          <p:nvPr/>
        </p:nvSpPr>
        <p:spPr>
          <a:xfrm>
            <a:off x="5448300" y="4972050"/>
            <a:ext cx="2038350" cy="304800"/>
          </a:xfrm>
          <a:prstGeom prst="roundRect">
            <a:avLst>
              <a:gd name="adj" fmla="val 35294"/>
            </a:avLst>
          </a:prstGeom>
          <a:noFill/>
          <a:ln w="0">
            <a:noFill/>
          </a:ln>
        </p:spPr>
        <p:txBody>
          <a:bodyPr/>
          <a:lstStyle/>
          <a:p>
            <a:endParaRPr/>
          </a:p>
        </p:txBody>
      </p:sp>
      <p:sp>
        <p:nvSpPr>
          <p:cNvPr id="29" name="name-4">
            <a:extLst>
              <a:ext uri="{FF2B5EF4-FFF2-40B4-BE49-F238E27FC236}">
                <a16:creationId xmlns:a16="http://schemas.microsoft.com/office/drawing/2014/main" id="{2D827259-CD67-4D05-8470-BE7E4BCDF4B7}"/>
              </a:ext>
            </a:extLst>
          </p:cNvPr>
          <p:cNvSpPr>
            <a:spLocks noGrp="1"/>
          </p:cNvSpPr>
          <p:nvPr/>
        </p:nvSpPr>
        <p:spPr>
          <a:xfrm>
            <a:off x="5543550" y="4981575"/>
            <a:ext cx="723900" cy="285750"/>
          </a:xfrm>
          <a:prstGeom prst="rect">
            <a:avLst/>
          </a:prstGeom>
          <a:noFill/>
          <a:ln w="0">
            <a:noFill/>
          </a:ln>
        </p:spPr>
        <p:txBody>
          <a:bodyPr anchor="ctr"/>
          <a:lstStyle/>
          <a:p>
            <a:pPr algn="l">
              <a:buNone/>
              <a:defRPr sz="1125" b="1">
                <a:solidFill>
                  <a:srgbClr val="FFFFFF"/>
                </a:solidFill>
                <a:latin typeface="Yu Gothic"/>
                <a:ea typeface="Yu Gothic"/>
                <a:cs typeface="Yu Gothic"/>
              </a:defRPr>
            </a:pPr>
            <a:endParaRPr/>
          </a:p>
        </p:txBody>
      </p:sp>
      <p:sp>
        <p:nvSpPr>
          <p:cNvPr id="30" name="qty-4">
            <a:extLst>
              <a:ext uri="{FF2B5EF4-FFF2-40B4-BE49-F238E27FC236}">
                <a16:creationId xmlns:a16="http://schemas.microsoft.com/office/drawing/2014/main" id="{DA966186-555F-4590-83EE-E566F8872C7C}"/>
              </a:ext>
            </a:extLst>
          </p:cNvPr>
          <p:cNvSpPr>
            <a:spLocks noGrp="1"/>
          </p:cNvSpPr>
          <p:nvPr/>
        </p:nvSpPr>
        <p:spPr>
          <a:xfrm>
            <a:off x="6200775" y="4981575"/>
            <a:ext cx="619125" cy="285750"/>
          </a:xfrm>
          <a:prstGeom prst="rect">
            <a:avLst/>
          </a:prstGeom>
          <a:noFill/>
          <a:ln w="0">
            <a:noFill/>
          </a:ln>
        </p:spPr>
        <p:txBody>
          <a:bodyPr anchor="ctr"/>
          <a:lstStyle/>
          <a:p>
            <a:pPr algn="ctr">
              <a:buNone/>
              <a:defRPr sz="1050" b="0">
                <a:solidFill>
                  <a:srgbClr val="E4EEF2"/>
                </a:solidFill>
              </a:defRPr>
            </a:pPr>
            <a:endParaRPr/>
          </a:p>
        </p:txBody>
      </p:sp>
      <p:sp>
        <p:nvSpPr>
          <p:cNvPr id="31" name="price-4">
            <a:extLst>
              <a:ext uri="{FF2B5EF4-FFF2-40B4-BE49-F238E27FC236}">
                <a16:creationId xmlns:a16="http://schemas.microsoft.com/office/drawing/2014/main" id="{D7B404D5-422B-416C-8285-993867FBA93B}"/>
              </a:ext>
            </a:extLst>
          </p:cNvPr>
          <p:cNvSpPr>
            <a:spLocks noGrp="1"/>
          </p:cNvSpPr>
          <p:nvPr/>
        </p:nvSpPr>
        <p:spPr>
          <a:xfrm>
            <a:off x="6810375" y="4981575"/>
            <a:ext cx="590550" cy="285750"/>
          </a:xfrm>
          <a:prstGeom prst="rect">
            <a:avLst/>
          </a:prstGeom>
          <a:noFill/>
          <a:ln w="0">
            <a:noFill/>
          </a:ln>
        </p:spPr>
        <p:txBody>
          <a:bodyPr anchor="ctr"/>
          <a:lstStyle/>
          <a:p>
            <a:pPr algn="r">
              <a:buNone/>
              <a:defRPr sz="1050" b="0">
                <a:solidFill>
                  <a:srgbClr val="F2F6F8"/>
                </a:solidFill>
              </a:defRPr>
            </a:pPr>
            <a:endParaRPr/>
          </a:p>
        </p:txBody>
      </p:sp>
      <p:sp>
        <p:nvSpPr>
          <p:cNvPr id="32" name="data-strip-5">
            <a:extLst>
              <a:ext uri="{FF2B5EF4-FFF2-40B4-BE49-F238E27FC236}">
                <a16:creationId xmlns:a16="http://schemas.microsoft.com/office/drawing/2014/main" id="{413A6162-C7F1-4DFA-998D-AAEB8CD87587}"/>
              </a:ext>
            </a:extLst>
          </p:cNvPr>
          <p:cNvSpPr>
            <a:spLocks noGrp="1"/>
          </p:cNvSpPr>
          <p:nvPr/>
        </p:nvSpPr>
        <p:spPr>
          <a:xfrm>
            <a:off x="5448300" y="5476875"/>
            <a:ext cx="2038350" cy="304800"/>
          </a:xfrm>
          <a:prstGeom prst="roundRect">
            <a:avLst>
              <a:gd name="adj" fmla="val 35294"/>
            </a:avLst>
          </a:prstGeom>
          <a:noFill/>
          <a:ln w="0">
            <a:noFill/>
          </a:ln>
        </p:spPr>
        <p:txBody>
          <a:bodyPr/>
          <a:lstStyle/>
          <a:p>
            <a:endParaRPr/>
          </a:p>
        </p:txBody>
      </p:sp>
      <p:sp>
        <p:nvSpPr>
          <p:cNvPr id="33" name="name-5">
            <a:extLst>
              <a:ext uri="{FF2B5EF4-FFF2-40B4-BE49-F238E27FC236}">
                <a16:creationId xmlns:a16="http://schemas.microsoft.com/office/drawing/2014/main" id="{AAB55529-9C5C-453C-8501-BD4A8E5E1D95}"/>
              </a:ext>
            </a:extLst>
          </p:cNvPr>
          <p:cNvSpPr>
            <a:spLocks noGrp="1"/>
          </p:cNvSpPr>
          <p:nvPr/>
        </p:nvSpPr>
        <p:spPr>
          <a:xfrm>
            <a:off x="5543550" y="5486400"/>
            <a:ext cx="723900" cy="285750"/>
          </a:xfrm>
          <a:prstGeom prst="rect">
            <a:avLst/>
          </a:prstGeom>
          <a:noFill/>
          <a:ln w="0">
            <a:noFill/>
          </a:ln>
        </p:spPr>
        <p:txBody>
          <a:bodyPr anchor="ctr"/>
          <a:lstStyle/>
          <a:p>
            <a:pPr algn="l">
              <a:buNone/>
              <a:defRPr sz="1125" b="1">
                <a:solidFill>
                  <a:srgbClr val="FFFFFF"/>
                </a:solidFill>
                <a:latin typeface="Yu Gothic"/>
                <a:ea typeface="Yu Gothic"/>
                <a:cs typeface="Yu Gothic"/>
              </a:defRPr>
            </a:pPr>
            <a:endParaRPr/>
          </a:p>
        </p:txBody>
      </p:sp>
      <p:sp>
        <p:nvSpPr>
          <p:cNvPr id="34" name="qty-5">
            <a:extLst>
              <a:ext uri="{FF2B5EF4-FFF2-40B4-BE49-F238E27FC236}">
                <a16:creationId xmlns:a16="http://schemas.microsoft.com/office/drawing/2014/main" id="{87AABA78-66DE-42D4-9ED1-C31B28DE11A4}"/>
              </a:ext>
            </a:extLst>
          </p:cNvPr>
          <p:cNvSpPr>
            <a:spLocks noGrp="1"/>
          </p:cNvSpPr>
          <p:nvPr/>
        </p:nvSpPr>
        <p:spPr>
          <a:xfrm>
            <a:off x="6200775" y="5486400"/>
            <a:ext cx="619125" cy="285750"/>
          </a:xfrm>
          <a:prstGeom prst="rect">
            <a:avLst/>
          </a:prstGeom>
          <a:noFill/>
          <a:ln w="0">
            <a:noFill/>
          </a:ln>
        </p:spPr>
        <p:txBody>
          <a:bodyPr anchor="ctr"/>
          <a:lstStyle/>
          <a:p>
            <a:pPr algn="ctr">
              <a:buNone/>
              <a:defRPr sz="1050" b="0">
                <a:solidFill>
                  <a:srgbClr val="E4EEF2"/>
                </a:solidFill>
              </a:defRPr>
            </a:pPr>
            <a:endParaRPr/>
          </a:p>
        </p:txBody>
      </p:sp>
      <p:sp>
        <p:nvSpPr>
          <p:cNvPr id="35" name="price-5">
            <a:extLst>
              <a:ext uri="{FF2B5EF4-FFF2-40B4-BE49-F238E27FC236}">
                <a16:creationId xmlns:a16="http://schemas.microsoft.com/office/drawing/2014/main" id="{C94436E7-9F50-495B-BC3A-4F4E264370EC}"/>
              </a:ext>
            </a:extLst>
          </p:cNvPr>
          <p:cNvSpPr>
            <a:spLocks noGrp="1"/>
          </p:cNvSpPr>
          <p:nvPr/>
        </p:nvSpPr>
        <p:spPr>
          <a:xfrm>
            <a:off x="6810375" y="5486400"/>
            <a:ext cx="590550" cy="285750"/>
          </a:xfrm>
          <a:prstGeom prst="rect">
            <a:avLst/>
          </a:prstGeom>
          <a:noFill/>
          <a:ln w="0">
            <a:noFill/>
          </a:ln>
        </p:spPr>
        <p:txBody>
          <a:bodyPr anchor="ctr"/>
          <a:lstStyle/>
          <a:p>
            <a:pPr algn="r">
              <a:buNone/>
              <a:defRPr sz="1050" b="1">
                <a:solidFill>
                  <a:srgbClr val="70DFFF"/>
                </a:solidFill>
              </a:defRPr>
            </a:pPr>
            <a:endParaRPr/>
          </a:p>
        </p:txBody>
      </p:sp>
      <p:sp>
        <p:nvSpPr>
          <p:cNvPr id="36" name="buy-label">
            <a:extLst>
              <a:ext uri="{FF2B5EF4-FFF2-40B4-BE49-F238E27FC236}">
                <a16:creationId xmlns:a16="http://schemas.microsoft.com/office/drawing/2014/main" id="{A5F4CCB2-3DE1-45E9-84D3-9EFC4DE54FDA}"/>
              </a:ext>
            </a:extLst>
          </p:cNvPr>
          <p:cNvSpPr>
            <a:spLocks noGrp="1"/>
          </p:cNvSpPr>
          <p:nvPr/>
        </p:nvSpPr>
        <p:spPr>
          <a:xfrm>
            <a:off x="7667625" y="5381625"/>
            <a:ext cx="1381125" cy="495300"/>
          </a:xfrm>
          <a:prstGeom prst="rect">
            <a:avLst/>
          </a:prstGeom>
          <a:noFill/>
          <a:ln w="0">
            <a:noFill/>
          </a:ln>
        </p:spPr>
        <p:txBody>
          <a:bodyPr anchor="ctr"/>
          <a:lstStyle/>
          <a:p>
            <a:pPr algn="l">
              <a:buNone/>
              <a:defRPr sz="1125" b="1">
                <a:solidFill>
                  <a:srgbClr val="F0C96E"/>
                </a:solidFill>
                <a:latin typeface="Yu Gothic"/>
                <a:ea typeface="Yu Gothic"/>
                <a:cs typeface="Yu Gothic"/>
              </a:defRPr>
            </a:pPr>
            <a:endParaRPr/>
          </a:p>
        </p:txBody>
      </p:sp>
      <p:sp>
        <p:nvSpPr>
          <p:cNvPr id="37" name="vault-label">
            <a:extLst>
              <a:ext uri="{FF2B5EF4-FFF2-40B4-BE49-F238E27FC236}">
                <a16:creationId xmlns:a16="http://schemas.microsoft.com/office/drawing/2014/main" id="{4D4ACE41-CA8D-43EF-B23D-0B387AA3ACDA}"/>
              </a:ext>
            </a:extLst>
          </p:cNvPr>
          <p:cNvSpPr>
            <a:spLocks noGrp="1"/>
          </p:cNvSpPr>
          <p:nvPr/>
        </p:nvSpPr>
        <p:spPr>
          <a:xfrm>
            <a:off x="9096375" y="5981700"/>
            <a:ext cx="1857375" cy="323850"/>
          </a:xfrm>
          <a:prstGeom prst="rect">
            <a:avLst/>
          </a:prstGeom>
          <a:noFill/>
          <a:ln w="0">
            <a:noFill/>
          </a:ln>
        </p:spPr>
        <p:txBody>
          <a:bodyPr anchor="ctr"/>
          <a:lstStyle/>
          <a:p>
            <a:pPr algn="ctr">
              <a:buNone/>
              <a:defRPr sz="1575" b="1">
                <a:solidFill>
                  <a:srgbClr val="FFFFFF"/>
                </a:solidFill>
                <a:latin typeface="Yu Gothic"/>
                <a:ea typeface="Yu Gothic"/>
                <a:cs typeface="Yu Gothic"/>
              </a:defRPr>
            </a:pPr>
            <a:endParaRPr/>
          </a:p>
        </p:txBody>
      </p:sp>
      <p:sp>
        <p:nvSpPr>
          <p:cNvPr id="39" name="page-title">
            <a:extLst>
              <a:ext uri="{FF2B5EF4-FFF2-40B4-BE49-F238E27FC236}">
                <a16:creationId xmlns:a16="http://schemas.microsoft.com/office/drawing/2014/main" id="{F572FC81-FCFC-4089-BF93-478D6578B6B9}"/>
              </a:ext>
            </a:extLst>
          </p:cNvPr>
          <p:cNvSpPr>
            <a:spLocks noGrp="1"/>
          </p:cNvSpPr>
          <p:nvPr/>
        </p:nvSpPr>
        <p:spPr>
          <a:xfrm>
            <a:off x="1119596" y="385763"/>
            <a:ext cx="4476750" cy="514350"/>
          </a:xfrm>
          <a:prstGeom prst="rect">
            <a:avLst/>
          </a:prstGeom>
          <a:noFill/>
          <a:ln w="0">
            <a:noFill/>
          </a:ln>
        </p:spPr>
        <p:txBody>
          <a:bodyPr anchor="ctr"/>
          <a:lstStyle/>
          <a:p>
            <a:pPr algn="l">
              <a:buNone/>
              <a:defRPr sz="2850" b="1">
                <a:solidFill>
                  <a:srgbClr val="FFFFFF"/>
                </a:solidFill>
                <a:latin typeface="Yu Gothic"/>
                <a:ea typeface="Yu Gothic"/>
                <a:cs typeface="Yu Gothic"/>
              </a:defRPr>
            </a:pPr>
            <a:endParaRPr sz="2800" b="1">
              <a:solidFill>
                <a:srgbClr val="FFFFFF"/>
              </a:solidFill>
            </a:endParaRPr>
          </a:p>
        </p:txBody>
      </p:sp>
      <p:sp>
        <p:nvSpPr>
          <p:cNvPr id="40" name="funds-return-label">
            <a:extLst>
              <a:ext uri="{FF2B5EF4-FFF2-40B4-BE49-F238E27FC236}">
                <a16:creationId xmlns:a16="http://schemas.microsoft.com/office/drawing/2014/main" id="{870B436E-681E-467D-8785-47CC13B8564F}"/>
              </a:ext>
            </a:extLst>
          </p:cNvPr>
          <p:cNvSpPr>
            <a:spLocks noGrp="1"/>
          </p:cNvSpPr>
          <p:nvPr/>
        </p:nvSpPr>
        <p:spPr>
          <a:xfrm>
            <a:off x="2047875" y="1866900"/>
            <a:ext cx="2143125" cy="342900"/>
          </a:xfrm>
          <a:prstGeom prst="rect">
            <a:avLst/>
          </a:prstGeom>
          <a:noFill/>
          <a:ln w="0">
            <a:noFill/>
          </a:ln>
        </p:spPr>
        <p:txBody>
          <a:bodyPr anchor="ctr"/>
          <a:lstStyle/>
          <a:p>
            <a:pPr algn="ctr">
              <a:buNone/>
              <a:defRPr sz="1500" b="1">
                <a:solidFill>
                  <a:srgbClr val="F3CA69"/>
                </a:solidFill>
                <a:latin typeface="Yu Gothic"/>
                <a:ea typeface="Yu Gothic"/>
                <a:cs typeface="Yu Gothic"/>
              </a:defRPr>
            </a:pPr>
            <a:endParaRPr/>
          </a:p>
        </p:txBody>
      </p:sp>
      <p:sp>
        <p:nvSpPr>
          <p:cNvPr id="41" name="points-recycle-label">
            <a:extLst>
              <a:ext uri="{FF2B5EF4-FFF2-40B4-BE49-F238E27FC236}">
                <a16:creationId xmlns:a16="http://schemas.microsoft.com/office/drawing/2014/main" id="{AC0555A6-477E-4274-ABC3-9CA3CCAF2C7A}"/>
              </a:ext>
            </a:extLst>
          </p:cNvPr>
          <p:cNvSpPr>
            <a:spLocks noGrp="1"/>
          </p:cNvSpPr>
          <p:nvPr/>
        </p:nvSpPr>
        <p:spPr>
          <a:xfrm>
            <a:off x="7810500" y="1009650"/>
            <a:ext cx="2000250" cy="361950"/>
          </a:xfrm>
          <a:prstGeom prst="rect">
            <a:avLst/>
          </a:prstGeom>
          <a:noFill/>
          <a:ln w="0">
            <a:noFill/>
          </a:ln>
        </p:spPr>
        <p:txBody>
          <a:bodyPr anchor="ctr"/>
          <a:lstStyle/>
          <a:p>
            <a:pPr algn="ctr">
              <a:buNone/>
              <a:defRPr sz="1500" b="1">
                <a:solidFill>
                  <a:srgbClr val="71DAFF"/>
                </a:solidFill>
                <a:latin typeface="Yu Gothic"/>
                <a:ea typeface="Yu Gothic"/>
                <a:cs typeface="Yu Gothic"/>
              </a:defRPr>
            </a:pPr>
            <a:endParaRPr/>
          </a:p>
        </p:txBody>
      </p:sp>
      <p:sp>
        <p:nvSpPr>
          <p:cNvPr id="43" name="system-footer-rule-06">
            <a:extLst>
              <a:ext uri="{FF2B5EF4-FFF2-40B4-BE49-F238E27FC236}">
                <a16:creationId xmlns:a16="http://schemas.microsoft.com/office/drawing/2014/main" id="{F1444AC1-574D-4F34-95E8-E0B752FA5FF3}"/>
              </a:ext>
            </a:extLst>
          </p:cNvPr>
          <p:cNvSpPr>
            <a:spLocks noGrp="1"/>
          </p:cNvSpPr>
          <p:nvPr/>
        </p:nvSpPr>
        <p:spPr>
          <a:xfrm>
            <a:off x="0" y="6819900"/>
            <a:ext cx="12192000" cy="38100"/>
          </a:xfrm>
          <a:prstGeom prst="rect">
            <a:avLst/>
          </a:prstGeom>
          <a:noFill/>
          <a:ln w="0">
            <a:noFill/>
          </a:ln>
        </p:spPr>
        <p:txBody>
          <a:bodyPr/>
          <a:lstStyle/>
          <a:p>
            <a:endParaRPr/>
          </a:p>
        </p:txBody>
      </p:sp>
      <p:sp>
        <p:nvSpPr>
          <p:cNvPr id="44" name="system-page-number-06">
            <a:extLst>
              <a:ext uri="{FF2B5EF4-FFF2-40B4-BE49-F238E27FC236}">
                <a16:creationId xmlns:a16="http://schemas.microsoft.com/office/drawing/2014/main" id="{1C910397-6449-41F8-ACF8-A09024157FC9}"/>
              </a:ext>
            </a:extLst>
          </p:cNvPr>
          <p:cNvSpPr>
            <a:spLocks noGrp="1"/>
          </p:cNvSpPr>
          <p:nvPr/>
        </p:nvSpPr>
        <p:spPr>
          <a:xfrm>
            <a:off x="11239500" y="6553200"/>
            <a:ext cx="609600" cy="171450"/>
          </a:xfrm>
          <a:prstGeom prst="rect">
            <a:avLst/>
          </a:prstGeom>
          <a:noFill/>
          <a:ln w="0">
            <a:noFill/>
          </a:ln>
        </p:spPr>
        <p:txBody>
          <a:bodyPr/>
          <a:lstStyle/>
          <a:p>
            <a:pPr algn="r">
              <a:buNone/>
              <a:defRPr sz="675" b="1">
                <a:solidFill>
                  <a:srgbClr val="75C8EE"/>
                </a:solidFill>
                <a:latin typeface="Aptos"/>
                <a:ea typeface="Aptos"/>
                <a:cs typeface="Aptos"/>
              </a:defRPr>
            </a:pPr>
            <a:endParaRPr/>
          </a:p>
        </p:txBody>
      </p:sp>
      <p:sp>
        <p:nvSpPr>
          <p:cNvPr id="42" name="number-1">
            <a:extLst>
              <a:ext uri="{FF2B5EF4-FFF2-40B4-BE49-F238E27FC236}">
                <a16:creationId xmlns:a16="http://schemas.microsoft.com/office/drawing/2014/main" id="{4E63AE59-7D78-65E9-621B-AE1DFB1C35A2}"/>
              </a:ext>
            </a:extLst>
          </p:cNvPr>
          <p:cNvSpPr>
            <a:spLocks noGrp="1"/>
          </p:cNvSpPr>
          <p:nvPr/>
        </p:nvSpPr>
        <p:spPr>
          <a:xfrm>
            <a:off x="332016" y="476250"/>
            <a:ext cx="856706" cy="361950"/>
          </a:xfrm>
          <a:prstGeom prst="rect">
            <a:avLst/>
          </a:prstGeom>
          <a:noFill/>
          <a:ln w="0">
            <a:noFill/>
          </a:ln>
        </p:spPr>
        <p:txBody>
          <a:bodyPr anchor="ctr"/>
          <a:lstStyle/>
          <a:p>
            <a:pPr algn="ctr">
              <a:buNone/>
              <a:defRPr sz="1500" b="1">
                <a:solidFill>
                  <a:srgbClr val="61DBFF"/>
                </a:solidFill>
              </a:defRPr>
            </a:pPr>
            <a:endParaRPr sz="2800" b="1">
              <a:solidFill>
                <a:srgbClr val="61DBFF"/>
              </a:solidFill>
            </a:endParaRPr>
          </a:p>
        </p:txBody>
      </p:sp>
      <p:sp>
        <p:nvSpPr>
          <p:cNvPr id="47" name="矩形 46">
            <a:extLst>
              <a:ext uri="{FF2B5EF4-FFF2-40B4-BE49-F238E27FC236}">
                <a16:creationId xmlns:a16="http://schemas.microsoft.com/office/drawing/2014/main" id="{7F8D503D-1538-420D-AD3A-234A93F9B10A}"/>
              </a:ext>
            </a:extLst>
          </p:cNvPr>
          <p:cNvSpPr>
            <a:spLocks noGrp="1"/>
          </p:cNvSpPr>
          <p:nvPr/>
        </p:nvSpPr>
        <p:spPr>
          <a:xfrm>
            <a:off x="1200150" y="428625"/>
            <a:ext cx="9906000" cy="571500"/>
          </a:xfrm>
          <a:prstGeom prst="rect">
            <a:avLst/>
          </a:prstGeom>
          <a:noFill/>
          <a:ln w="0">
            <a:noFill/>
          </a:ln>
        </p:spPr>
        <p:txBody>
          <a:bodyPr wrap="none" lIns="0" tIns="0" rIns="0" bIns="0">
            <a:noAutofit/>
          </a:bodyPr>
          <a:lstStyle/>
          <a:p>
            <a:pPr>
              <a:buNone/>
              <a:defRPr sz="2850" b="1">
                <a:solidFill>
                  <a:srgbClr val="F0F6FF"/>
                </a:solidFill>
                <a:latin typeface="Arial"/>
                <a:ea typeface="Arial"/>
                <a:cs typeface="Arial"/>
              </a:defRPr>
            </a:pPr>
            <a:r>
              <a:rPr sz="2850" b="1">
                <a:solidFill>
                  <a:srgbClr val="F0F6FF"/>
                </a:solidFill>
                <a:latin typeface="Arial"/>
                <a:ea typeface="Arial"/>
                <a:cs typeface="Arial"/>
              </a:rPr>
              <a:t>Point Sales and Value Growth</a:t>
            </a:r>
          </a:p>
        </p:txBody>
      </p:sp>
      <p:sp>
        <p:nvSpPr>
          <p:cNvPr id="48" name="矩形 47">
            <a:extLst>
              <a:ext uri="{FF2B5EF4-FFF2-40B4-BE49-F238E27FC236}">
                <a16:creationId xmlns:a16="http://schemas.microsoft.com/office/drawing/2014/main" id="{B3334222-3AA7-4ECA-833D-0695E702A8AA}"/>
              </a:ext>
            </a:extLst>
          </p:cNvPr>
          <p:cNvSpPr>
            <a:spLocks noGrp="1"/>
          </p:cNvSpPr>
          <p:nvPr/>
        </p:nvSpPr>
        <p:spPr>
          <a:xfrm>
            <a:off x="760369" y="2333625"/>
            <a:ext cx="3048000" cy="342900"/>
          </a:xfrm>
          <a:prstGeom prst="rect">
            <a:avLst/>
          </a:prstGeom>
          <a:noFill/>
          <a:ln w="0">
            <a:noFill/>
          </a:ln>
        </p:spPr>
        <p:txBody>
          <a:bodyPr wrap="none" lIns="0" tIns="0" rIns="0" bIns="0">
            <a:noAutofit/>
          </a:bodyPr>
          <a:lstStyle/>
          <a:p>
            <a:pPr>
              <a:buNone/>
              <a:defRPr sz="1650" b="1">
                <a:solidFill>
                  <a:srgbClr val="E7F4FF"/>
                </a:solidFill>
                <a:latin typeface="Arial"/>
                <a:ea typeface="Arial"/>
                <a:cs typeface="Arial"/>
              </a:defRPr>
            </a:pPr>
            <a:r>
              <a:rPr sz="1650" b="1" dirty="0">
                <a:solidFill>
                  <a:srgbClr val="E7F4FF"/>
                </a:solidFill>
                <a:latin typeface="Arial"/>
                <a:ea typeface="Arial"/>
                <a:cs typeface="Arial"/>
              </a:rPr>
              <a:t>Receive Sale Proceeds</a:t>
            </a:r>
          </a:p>
        </p:txBody>
      </p:sp>
      <p:sp>
        <p:nvSpPr>
          <p:cNvPr id="49" name="矩形 48">
            <a:extLst>
              <a:ext uri="{FF2B5EF4-FFF2-40B4-BE49-F238E27FC236}">
                <a16:creationId xmlns:a16="http://schemas.microsoft.com/office/drawing/2014/main" id="{319462A0-E3CE-4E4B-BE2F-231936B16F13}"/>
              </a:ext>
            </a:extLst>
          </p:cNvPr>
          <p:cNvSpPr>
            <a:spLocks noGrp="1"/>
          </p:cNvSpPr>
          <p:nvPr/>
        </p:nvSpPr>
        <p:spPr>
          <a:xfrm>
            <a:off x="2447925" y="3943350"/>
            <a:ext cx="1809750" cy="342900"/>
          </a:xfrm>
          <a:prstGeom prst="rect">
            <a:avLst/>
          </a:prstGeom>
          <a:noFill/>
          <a:ln w="0">
            <a:noFill/>
          </a:ln>
        </p:spPr>
        <p:txBody>
          <a:bodyPr wrap="none" lIns="0" tIns="0" rIns="0" bIns="0">
            <a:noAutofit/>
          </a:bodyPr>
          <a:lstStyle/>
          <a:p>
            <a:pPr algn="ctr">
              <a:buNone/>
              <a:defRPr sz="1650" b="1">
                <a:solidFill>
                  <a:srgbClr val="BDEAFF"/>
                </a:solidFill>
                <a:latin typeface="Arial"/>
                <a:ea typeface="Arial"/>
                <a:cs typeface="Arial"/>
              </a:defRPr>
            </a:pPr>
            <a:r>
              <a:rPr sz="1650" b="1" dirty="0">
                <a:solidFill>
                  <a:srgbClr val="BDEAFF"/>
                </a:solidFill>
                <a:latin typeface="Arial"/>
                <a:ea typeface="Arial"/>
                <a:cs typeface="Arial"/>
              </a:rPr>
              <a:t>Sell Points</a:t>
            </a:r>
          </a:p>
        </p:txBody>
      </p:sp>
      <p:sp>
        <p:nvSpPr>
          <p:cNvPr id="50" name="矩形 49">
            <a:extLst>
              <a:ext uri="{FF2B5EF4-FFF2-40B4-BE49-F238E27FC236}">
                <a16:creationId xmlns:a16="http://schemas.microsoft.com/office/drawing/2014/main" id="{4732664B-73BD-43D2-BB73-29D21C8ED746}"/>
              </a:ext>
            </a:extLst>
          </p:cNvPr>
          <p:cNvSpPr>
            <a:spLocks noGrp="1"/>
          </p:cNvSpPr>
          <p:nvPr/>
        </p:nvSpPr>
        <p:spPr>
          <a:xfrm>
            <a:off x="8886825" y="1209675"/>
            <a:ext cx="2905125" cy="342900"/>
          </a:xfrm>
          <a:prstGeom prst="rect">
            <a:avLst/>
          </a:prstGeom>
          <a:noFill/>
          <a:ln w="0">
            <a:noFill/>
          </a:ln>
        </p:spPr>
        <p:txBody>
          <a:bodyPr wrap="none" lIns="0" tIns="0" rIns="0" bIns="0">
            <a:noAutofit/>
          </a:bodyPr>
          <a:lstStyle/>
          <a:p>
            <a:pPr>
              <a:buNone/>
              <a:defRPr sz="1650" b="1">
                <a:solidFill>
                  <a:srgbClr val="AAE5FF"/>
                </a:solidFill>
                <a:latin typeface="Arial"/>
                <a:ea typeface="Arial"/>
                <a:cs typeface="Arial"/>
              </a:defRPr>
            </a:pPr>
            <a:r>
              <a:rPr sz="1650" b="1" dirty="0">
                <a:solidFill>
                  <a:srgbClr val="AAE5FF"/>
                </a:solidFill>
                <a:latin typeface="Arial"/>
                <a:ea typeface="Arial"/>
                <a:cs typeface="Arial"/>
              </a:rPr>
              <a:t>Recirculate Points</a:t>
            </a:r>
          </a:p>
        </p:txBody>
      </p:sp>
      <p:sp>
        <p:nvSpPr>
          <p:cNvPr id="51" name="矩形 50">
            <a:extLst>
              <a:ext uri="{FF2B5EF4-FFF2-40B4-BE49-F238E27FC236}">
                <a16:creationId xmlns:a16="http://schemas.microsoft.com/office/drawing/2014/main" id="{A24B7FFF-6B8F-4A79-8AE4-B072C4CEDE39}"/>
              </a:ext>
            </a:extLst>
          </p:cNvPr>
          <p:cNvSpPr>
            <a:spLocks noGrp="1"/>
          </p:cNvSpPr>
          <p:nvPr/>
        </p:nvSpPr>
        <p:spPr>
          <a:xfrm>
            <a:off x="10001250" y="2743200"/>
            <a:ext cx="1790700" cy="342900"/>
          </a:xfrm>
          <a:prstGeom prst="rect">
            <a:avLst/>
          </a:prstGeom>
          <a:noFill/>
          <a:ln w="0">
            <a:noFill/>
          </a:ln>
        </p:spPr>
        <p:txBody>
          <a:bodyPr wrap="none" lIns="0" tIns="0" rIns="0" bIns="0">
            <a:noAutofit/>
          </a:bodyPr>
          <a:lstStyle/>
          <a:p>
            <a:pPr>
              <a:buNone/>
              <a:defRPr sz="1650" b="1">
                <a:solidFill>
                  <a:srgbClr val="BCEBFF"/>
                </a:solidFill>
                <a:latin typeface="Arial"/>
                <a:ea typeface="Arial"/>
                <a:cs typeface="Arial"/>
              </a:defRPr>
            </a:pPr>
            <a:r>
              <a:rPr sz="1650" b="1">
                <a:solidFill>
                  <a:srgbClr val="BCEBFF"/>
                </a:solidFill>
                <a:latin typeface="Arial"/>
                <a:ea typeface="Arial"/>
                <a:cs typeface="Arial"/>
              </a:rPr>
              <a:t>New Players</a:t>
            </a:r>
          </a:p>
        </p:txBody>
      </p:sp>
      <p:sp>
        <p:nvSpPr>
          <p:cNvPr id="52" name="矩形 51">
            <a:extLst>
              <a:ext uri="{FF2B5EF4-FFF2-40B4-BE49-F238E27FC236}">
                <a16:creationId xmlns:a16="http://schemas.microsoft.com/office/drawing/2014/main" id="{D6DFE3A9-F1C1-4922-9000-703E18EF79B8}"/>
              </a:ext>
            </a:extLst>
          </p:cNvPr>
          <p:cNvSpPr>
            <a:spLocks noGrp="1"/>
          </p:cNvSpPr>
          <p:nvPr/>
        </p:nvSpPr>
        <p:spPr>
          <a:xfrm>
            <a:off x="5715000" y="1581150"/>
            <a:ext cx="2095500" cy="304800"/>
          </a:xfrm>
          <a:prstGeom prst="rect">
            <a:avLst/>
          </a:prstGeom>
          <a:noFill/>
          <a:ln w="0">
            <a:noFill/>
          </a:ln>
        </p:spPr>
        <p:txBody>
          <a:bodyPr wrap="none" lIns="0" tIns="0" rIns="0" bIns="0">
            <a:noAutofit/>
          </a:bodyPr>
          <a:lstStyle/>
          <a:p>
            <a:pPr>
              <a:buNone/>
              <a:defRPr sz="1800" b="1">
                <a:solidFill>
                  <a:srgbClr val="F3F8FF"/>
                </a:solidFill>
                <a:latin typeface="Arial"/>
                <a:ea typeface="Arial"/>
                <a:cs typeface="Arial"/>
              </a:defRPr>
            </a:pPr>
            <a:r>
              <a:rPr sz="1800" b="1" dirty="0">
                <a:solidFill>
                  <a:srgbClr val="F3F8FF"/>
                </a:solidFill>
                <a:latin typeface="Arial"/>
                <a:ea typeface="Arial"/>
                <a:cs typeface="Arial"/>
              </a:rPr>
              <a:t>Point Listings</a:t>
            </a:r>
          </a:p>
        </p:txBody>
      </p:sp>
      <p:sp>
        <p:nvSpPr>
          <p:cNvPr id="53" name="矩形 52">
            <a:extLst>
              <a:ext uri="{FF2B5EF4-FFF2-40B4-BE49-F238E27FC236}">
                <a16:creationId xmlns:a16="http://schemas.microsoft.com/office/drawing/2014/main" id="{17834F2E-8EF1-4EA6-A801-C64A9AC14A35}"/>
              </a:ext>
            </a:extLst>
          </p:cNvPr>
          <p:cNvSpPr>
            <a:spLocks noGrp="1"/>
          </p:cNvSpPr>
          <p:nvPr/>
        </p:nvSpPr>
        <p:spPr>
          <a:xfrm>
            <a:off x="5486400" y="2247900"/>
            <a:ext cx="838200" cy="228600"/>
          </a:xfrm>
          <a:prstGeom prst="rect">
            <a:avLst/>
          </a:prstGeom>
          <a:noFill/>
          <a:ln w="0">
            <a:noFill/>
          </a:ln>
        </p:spPr>
        <p:txBody>
          <a:bodyPr wrap="none" lIns="0" tIns="0" rIns="0" bIns="0">
            <a:noAutofit/>
          </a:bodyPr>
          <a:lstStyle/>
          <a:p>
            <a:pPr>
              <a:buNone/>
              <a:defRPr sz="1125" b="1">
                <a:solidFill>
                  <a:srgbClr val="ACD0E5"/>
                </a:solidFill>
                <a:latin typeface="Arial"/>
                <a:ea typeface="Arial"/>
                <a:cs typeface="Arial"/>
              </a:defRPr>
            </a:pPr>
            <a:r>
              <a:rPr sz="1125" b="1">
                <a:solidFill>
                  <a:srgbClr val="ACD0E5"/>
                </a:solidFill>
                <a:latin typeface="Arial"/>
                <a:ea typeface="Arial"/>
                <a:cs typeface="Arial"/>
              </a:rPr>
              <a:t>Player</a:t>
            </a:r>
          </a:p>
        </p:txBody>
      </p:sp>
      <p:sp>
        <p:nvSpPr>
          <p:cNvPr id="54" name="矩形 53">
            <a:extLst>
              <a:ext uri="{FF2B5EF4-FFF2-40B4-BE49-F238E27FC236}">
                <a16:creationId xmlns:a16="http://schemas.microsoft.com/office/drawing/2014/main" id="{B18BC1B0-C619-43DF-9B84-0FA7F4C5EB1F}"/>
              </a:ext>
            </a:extLst>
          </p:cNvPr>
          <p:cNvSpPr>
            <a:spLocks noGrp="1"/>
          </p:cNvSpPr>
          <p:nvPr/>
        </p:nvSpPr>
        <p:spPr>
          <a:xfrm>
            <a:off x="6362700" y="2247900"/>
            <a:ext cx="590550" cy="228600"/>
          </a:xfrm>
          <a:prstGeom prst="rect">
            <a:avLst/>
          </a:prstGeom>
          <a:noFill/>
          <a:ln w="0">
            <a:noFill/>
          </a:ln>
        </p:spPr>
        <p:txBody>
          <a:bodyPr wrap="none" lIns="0" tIns="0" rIns="0" bIns="0">
            <a:noAutofit/>
          </a:bodyPr>
          <a:lstStyle/>
          <a:p>
            <a:pPr>
              <a:buNone/>
              <a:defRPr sz="1125" b="1">
                <a:solidFill>
                  <a:srgbClr val="ACD0E5"/>
                </a:solidFill>
                <a:latin typeface="Arial"/>
                <a:ea typeface="Arial"/>
                <a:cs typeface="Arial"/>
              </a:defRPr>
            </a:pPr>
            <a:r>
              <a:rPr sz="1125" b="1">
                <a:solidFill>
                  <a:srgbClr val="ACD0E5"/>
                </a:solidFill>
                <a:latin typeface="Arial"/>
                <a:ea typeface="Arial"/>
                <a:cs typeface="Arial"/>
              </a:rPr>
              <a:t>Points</a:t>
            </a:r>
          </a:p>
        </p:txBody>
      </p:sp>
      <p:sp>
        <p:nvSpPr>
          <p:cNvPr id="55" name="矩形 54">
            <a:extLst>
              <a:ext uri="{FF2B5EF4-FFF2-40B4-BE49-F238E27FC236}">
                <a16:creationId xmlns:a16="http://schemas.microsoft.com/office/drawing/2014/main" id="{7FD82BDD-0E86-40D2-BE66-0D67284F4345}"/>
              </a:ext>
            </a:extLst>
          </p:cNvPr>
          <p:cNvSpPr>
            <a:spLocks noGrp="1"/>
          </p:cNvSpPr>
          <p:nvPr/>
        </p:nvSpPr>
        <p:spPr>
          <a:xfrm>
            <a:off x="7105650" y="2247900"/>
            <a:ext cx="523875" cy="228600"/>
          </a:xfrm>
          <a:prstGeom prst="rect">
            <a:avLst/>
          </a:prstGeom>
          <a:noFill/>
          <a:ln w="0">
            <a:noFill/>
          </a:ln>
        </p:spPr>
        <p:txBody>
          <a:bodyPr wrap="none" lIns="0" tIns="0" rIns="0" bIns="0">
            <a:noAutofit/>
          </a:bodyPr>
          <a:lstStyle/>
          <a:p>
            <a:pPr>
              <a:buNone/>
              <a:defRPr sz="1125" b="1">
                <a:solidFill>
                  <a:srgbClr val="ACD0E5"/>
                </a:solidFill>
                <a:latin typeface="Arial"/>
                <a:ea typeface="Arial"/>
                <a:cs typeface="Arial"/>
              </a:defRPr>
            </a:pPr>
            <a:r>
              <a:rPr sz="1125" b="1">
                <a:solidFill>
                  <a:srgbClr val="ACD0E5"/>
                </a:solidFill>
                <a:latin typeface="Arial"/>
                <a:ea typeface="Arial"/>
                <a:cs typeface="Arial"/>
              </a:rPr>
              <a:t>USD</a:t>
            </a:r>
          </a:p>
        </p:txBody>
      </p:sp>
      <p:sp>
        <p:nvSpPr>
          <p:cNvPr id="56" name="矩形 55">
            <a:extLst>
              <a:ext uri="{FF2B5EF4-FFF2-40B4-BE49-F238E27FC236}">
                <a16:creationId xmlns:a16="http://schemas.microsoft.com/office/drawing/2014/main" id="{BF904DB6-7DBE-4779-B94E-62BB26D8FD43}"/>
              </a:ext>
            </a:extLst>
          </p:cNvPr>
          <p:cNvSpPr>
            <a:spLocks noGrp="1"/>
          </p:cNvSpPr>
          <p:nvPr/>
        </p:nvSpPr>
        <p:spPr>
          <a:xfrm>
            <a:off x="5486400" y="2638425"/>
            <a:ext cx="933450" cy="409575"/>
          </a:xfrm>
          <a:prstGeom prst="rect">
            <a:avLst/>
          </a:prstGeom>
          <a:noFill/>
          <a:ln w="0">
            <a:noFill/>
          </a:ln>
        </p:spPr>
        <p:txBody>
          <a:bodyPr wrap="none" lIns="0" tIns="0" rIns="0" bIns="0">
            <a:noAutofit/>
          </a:bodyPr>
          <a:lstStyle/>
          <a:p>
            <a:pPr>
              <a:buNone/>
              <a:defRPr sz="1200" b="1">
                <a:solidFill>
                  <a:srgbClr val="F0F6FF"/>
                </a:solidFill>
                <a:latin typeface="Arial"/>
                <a:ea typeface="Arial"/>
                <a:cs typeface="Arial"/>
              </a:defRPr>
            </a:pPr>
            <a:r>
              <a:rPr sz="1200" b="1">
                <a:solidFill>
                  <a:srgbClr val="F0F6FF"/>
                </a:solidFill>
                <a:latin typeface="Arial"/>
                <a:ea typeface="Arial"/>
                <a:cs typeface="Arial"/>
              </a:rPr>
              <a:t>Player F</a:t>
            </a:r>
          </a:p>
        </p:txBody>
      </p:sp>
      <p:sp>
        <p:nvSpPr>
          <p:cNvPr id="57" name="矩形 56">
            <a:extLst>
              <a:ext uri="{FF2B5EF4-FFF2-40B4-BE49-F238E27FC236}">
                <a16:creationId xmlns:a16="http://schemas.microsoft.com/office/drawing/2014/main" id="{0E1843A8-18B7-4604-BF68-224C94705787}"/>
              </a:ext>
            </a:extLst>
          </p:cNvPr>
          <p:cNvSpPr>
            <a:spLocks noGrp="1"/>
          </p:cNvSpPr>
          <p:nvPr/>
        </p:nvSpPr>
        <p:spPr>
          <a:xfrm>
            <a:off x="6362700" y="2638425"/>
            <a:ext cx="609600" cy="276225"/>
          </a:xfrm>
          <a:prstGeom prst="rect">
            <a:avLst/>
          </a:prstGeom>
          <a:noFill/>
          <a:ln w="0">
            <a:noFill/>
          </a:ln>
        </p:spPr>
        <p:txBody>
          <a:bodyPr wrap="none" lIns="0" tIns="0" rIns="0" bIns="0">
            <a:noAutofit/>
          </a:bodyPr>
          <a:lstStyle/>
          <a:p>
            <a:pPr>
              <a:buNone/>
              <a:defRPr sz="1200" b="0">
                <a:solidFill>
                  <a:srgbClr val="E8F4FF"/>
                </a:solidFill>
                <a:latin typeface="Arial"/>
                <a:ea typeface="Arial"/>
                <a:cs typeface="Arial"/>
              </a:defRPr>
            </a:pPr>
            <a:r>
              <a:rPr sz="1200" b="0">
                <a:solidFill>
                  <a:srgbClr val="E8F4FF"/>
                </a:solidFill>
                <a:latin typeface="Arial"/>
                <a:ea typeface="Arial"/>
                <a:cs typeface="Arial"/>
              </a:rPr>
              <a:t>7,500</a:t>
            </a:r>
          </a:p>
        </p:txBody>
      </p:sp>
      <p:sp>
        <p:nvSpPr>
          <p:cNvPr id="58" name="矩形 57">
            <a:extLst>
              <a:ext uri="{FF2B5EF4-FFF2-40B4-BE49-F238E27FC236}">
                <a16:creationId xmlns:a16="http://schemas.microsoft.com/office/drawing/2014/main" id="{240E0153-1050-46F5-8B5E-5183A26CBAAF}"/>
              </a:ext>
            </a:extLst>
          </p:cNvPr>
          <p:cNvSpPr>
            <a:spLocks noGrp="1"/>
          </p:cNvSpPr>
          <p:nvPr/>
        </p:nvSpPr>
        <p:spPr>
          <a:xfrm>
            <a:off x="7105650" y="2638425"/>
            <a:ext cx="466725" cy="276225"/>
          </a:xfrm>
          <a:prstGeom prst="rect">
            <a:avLst/>
          </a:prstGeom>
          <a:noFill/>
          <a:ln w="0">
            <a:noFill/>
          </a:ln>
        </p:spPr>
        <p:txBody>
          <a:bodyPr wrap="none" lIns="0" tIns="0" rIns="0" bIns="0">
            <a:noAutofit/>
          </a:bodyPr>
          <a:lstStyle/>
          <a:p>
            <a:pPr>
              <a:buNone/>
              <a:defRPr sz="1200" b="0">
                <a:solidFill>
                  <a:srgbClr val="C7E7F6"/>
                </a:solidFill>
                <a:latin typeface="Arial"/>
                <a:ea typeface="Arial"/>
                <a:cs typeface="Arial"/>
              </a:defRPr>
            </a:pPr>
            <a:r>
              <a:rPr sz="1200" b="0">
                <a:solidFill>
                  <a:srgbClr val="C7E7F6"/>
                </a:solidFill>
                <a:latin typeface="Arial"/>
                <a:ea typeface="Arial"/>
                <a:cs typeface="Arial"/>
              </a:rPr>
              <a:t>$220</a:t>
            </a:r>
          </a:p>
        </p:txBody>
      </p:sp>
      <p:sp>
        <p:nvSpPr>
          <p:cNvPr id="59" name="矩形 58">
            <a:extLst>
              <a:ext uri="{FF2B5EF4-FFF2-40B4-BE49-F238E27FC236}">
                <a16:creationId xmlns:a16="http://schemas.microsoft.com/office/drawing/2014/main" id="{22FF5FAA-710D-4087-A68C-3549E7218440}"/>
              </a:ext>
            </a:extLst>
          </p:cNvPr>
          <p:cNvSpPr>
            <a:spLocks noGrp="1"/>
          </p:cNvSpPr>
          <p:nvPr/>
        </p:nvSpPr>
        <p:spPr>
          <a:xfrm>
            <a:off x="5486400" y="3171825"/>
            <a:ext cx="933450" cy="409575"/>
          </a:xfrm>
          <a:prstGeom prst="rect">
            <a:avLst/>
          </a:prstGeom>
          <a:noFill/>
          <a:ln w="0">
            <a:noFill/>
          </a:ln>
        </p:spPr>
        <p:txBody>
          <a:bodyPr wrap="none" lIns="0" tIns="0" rIns="0" bIns="0">
            <a:noAutofit/>
          </a:bodyPr>
          <a:lstStyle/>
          <a:p>
            <a:pPr>
              <a:buNone/>
              <a:defRPr sz="1200" b="1">
                <a:solidFill>
                  <a:srgbClr val="F0F6FF"/>
                </a:solidFill>
                <a:latin typeface="Arial"/>
                <a:ea typeface="Arial"/>
                <a:cs typeface="Arial"/>
              </a:defRPr>
            </a:pPr>
            <a:r>
              <a:rPr sz="1200" b="1">
                <a:solidFill>
                  <a:srgbClr val="F0F6FF"/>
                </a:solidFill>
                <a:latin typeface="Arial"/>
                <a:ea typeface="Arial"/>
                <a:cs typeface="Arial"/>
              </a:rPr>
              <a:t>Player E</a:t>
            </a:r>
          </a:p>
        </p:txBody>
      </p:sp>
      <p:sp>
        <p:nvSpPr>
          <p:cNvPr id="60" name="矩形 59">
            <a:extLst>
              <a:ext uri="{FF2B5EF4-FFF2-40B4-BE49-F238E27FC236}">
                <a16:creationId xmlns:a16="http://schemas.microsoft.com/office/drawing/2014/main" id="{7999F2B6-7CA4-4AE7-885F-3597CC1E160F}"/>
              </a:ext>
            </a:extLst>
          </p:cNvPr>
          <p:cNvSpPr>
            <a:spLocks noGrp="1"/>
          </p:cNvSpPr>
          <p:nvPr/>
        </p:nvSpPr>
        <p:spPr>
          <a:xfrm>
            <a:off x="6362700" y="3171825"/>
            <a:ext cx="609600" cy="276225"/>
          </a:xfrm>
          <a:prstGeom prst="rect">
            <a:avLst/>
          </a:prstGeom>
          <a:noFill/>
          <a:ln w="0">
            <a:noFill/>
          </a:ln>
        </p:spPr>
        <p:txBody>
          <a:bodyPr wrap="none" lIns="0" tIns="0" rIns="0" bIns="0">
            <a:noAutofit/>
          </a:bodyPr>
          <a:lstStyle/>
          <a:p>
            <a:pPr>
              <a:buNone/>
              <a:defRPr sz="1200" b="0">
                <a:solidFill>
                  <a:srgbClr val="E8F4FF"/>
                </a:solidFill>
                <a:latin typeface="Arial"/>
                <a:ea typeface="Arial"/>
                <a:cs typeface="Arial"/>
              </a:defRPr>
            </a:pPr>
            <a:r>
              <a:rPr sz="1200" b="0">
                <a:solidFill>
                  <a:srgbClr val="E8F4FF"/>
                </a:solidFill>
                <a:latin typeface="Arial"/>
                <a:ea typeface="Arial"/>
                <a:cs typeface="Arial"/>
              </a:rPr>
              <a:t>6,000</a:t>
            </a:r>
          </a:p>
        </p:txBody>
      </p:sp>
      <p:sp>
        <p:nvSpPr>
          <p:cNvPr id="61" name="矩形 60">
            <a:extLst>
              <a:ext uri="{FF2B5EF4-FFF2-40B4-BE49-F238E27FC236}">
                <a16:creationId xmlns:a16="http://schemas.microsoft.com/office/drawing/2014/main" id="{3115FC75-3476-4C89-BAB3-1D8707C2ADCD}"/>
              </a:ext>
            </a:extLst>
          </p:cNvPr>
          <p:cNvSpPr>
            <a:spLocks noGrp="1"/>
          </p:cNvSpPr>
          <p:nvPr/>
        </p:nvSpPr>
        <p:spPr>
          <a:xfrm>
            <a:off x="7105650" y="3171825"/>
            <a:ext cx="466725" cy="276225"/>
          </a:xfrm>
          <a:prstGeom prst="rect">
            <a:avLst/>
          </a:prstGeom>
          <a:noFill/>
          <a:ln w="0">
            <a:noFill/>
          </a:ln>
        </p:spPr>
        <p:txBody>
          <a:bodyPr wrap="none" lIns="0" tIns="0" rIns="0" bIns="0">
            <a:noAutofit/>
          </a:bodyPr>
          <a:lstStyle/>
          <a:p>
            <a:pPr>
              <a:buNone/>
              <a:defRPr sz="1200" b="0">
                <a:solidFill>
                  <a:srgbClr val="C7E7F6"/>
                </a:solidFill>
                <a:latin typeface="Arial"/>
                <a:ea typeface="Arial"/>
                <a:cs typeface="Arial"/>
              </a:defRPr>
            </a:pPr>
            <a:r>
              <a:rPr sz="1200" b="0">
                <a:solidFill>
                  <a:srgbClr val="C7E7F6"/>
                </a:solidFill>
                <a:latin typeface="Arial"/>
                <a:ea typeface="Arial"/>
                <a:cs typeface="Arial"/>
              </a:rPr>
              <a:t>$200</a:t>
            </a:r>
          </a:p>
        </p:txBody>
      </p:sp>
      <p:sp>
        <p:nvSpPr>
          <p:cNvPr id="62" name="矩形 61">
            <a:extLst>
              <a:ext uri="{FF2B5EF4-FFF2-40B4-BE49-F238E27FC236}">
                <a16:creationId xmlns:a16="http://schemas.microsoft.com/office/drawing/2014/main" id="{52DFAFF9-0930-42B2-AB3A-CA2CCF7BCC7D}"/>
              </a:ext>
            </a:extLst>
          </p:cNvPr>
          <p:cNvSpPr>
            <a:spLocks noGrp="1"/>
          </p:cNvSpPr>
          <p:nvPr/>
        </p:nvSpPr>
        <p:spPr>
          <a:xfrm>
            <a:off x="5486400" y="3638550"/>
            <a:ext cx="933450" cy="409575"/>
          </a:xfrm>
          <a:prstGeom prst="rect">
            <a:avLst/>
          </a:prstGeom>
          <a:noFill/>
          <a:ln w="0">
            <a:noFill/>
          </a:ln>
        </p:spPr>
        <p:txBody>
          <a:bodyPr wrap="none" lIns="0" tIns="0" rIns="0" bIns="0">
            <a:noAutofit/>
          </a:bodyPr>
          <a:lstStyle/>
          <a:p>
            <a:pPr>
              <a:buNone/>
              <a:defRPr sz="1200" b="1">
                <a:solidFill>
                  <a:srgbClr val="9CE2FF"/>
                </a:solidFill>
                <a:latin typeface="Arial"/>
                <a:ea typeface="Arial"/>
                <a:cs typeface="Arial"/>
              </a:defRPr>
            </a:pPr>
            <a:r>
              <a:rPr sz="1200" b="1">
                <a:solidFill>
                  <a:srgbClr val="9CE2FF"/>
                </a:solidFill>
                <a:latin typeface="Arial"/>
                <a:ea typeface="Arial"/>
                <a:cs typeface="Arial"/>
              </a:rPr>
              <a:t>Existing</a:t>
            </a:r>
          </a:p>
          <a:p>
            <a:pPr>
              <a:buNone/>
              <a:defRPr sz="1200" b="1">
                <a:solidFill>
                  <a:srgbClr val="9CE2FF"/>
                </a:solidFill>
                <a:latin typeface="Arial"/>
                <a:ea typeface="Arial"/>
                <a:cs typeface="Arial"/>
              </a:defRPr>
            </a:pPr>
            <a:r>
              <a:rPr sz="1200" b="1">
                <a:solidFill>
                  <a:srgbClr val="9CE2FF"/>
                </a:solidFill>
                <a:latin typeface="Arial"/>
                <a:ea typeface="Arial"/>
                <a:cs typeface="Arial"/>
              </a:rPr>
              <a:t>Player</a:t>
            </a:r>
          </a:p>
        </p:txBody>
      </p:sp>
      <p:sp>
        <p:nvSpPr>
          <p:cNvPr id="63" name="矩形 62">
            <a:extLst>
              <a:ext uri="{FF2B5EF4-FFF2-40B4-BE49-F238E27FC236}">
                <a16:creationId xmlns:a16="http://schemas.microsoft.com/office/drawing/2014/main" id="{372886FA-7671-403B-81CA-F45753EACA70}"/>
              </a:ext>
            </a:extLst>
          </p:cNvPr>
          <p:cNvSpPr>
            <a:spLocks noGrp="1"/>
          </p:cNvSpPr>
          <p:nvPr/>
        </p:nvSpPr>
        <p:spPr>
          <a:xfrm>
            <a:off x="6362700" y="3705225"/>
            <a:ext cx="609600" cy="276225"/>
          </a:xfrm>
          <a:prstGeom prst="rect">
            <a:avLst/>
          </a:prstGeom>
          <a:noFill/>
          <a:ln w="0">
            <a:noFill/>
          </a:ln>
        </p:spPr>
        <p:txBody>
          <a:bodyPr wrap="none" lIns="0" tIns="0" rIns="0" bIns="0">
            <a:noAutofit/>
          </a:bodyPr>
          <a:lstStyle/>
          <a:p>
            <a:pPr>
              <a:buNone/>
              <a:defRPr sz="1200" b="0">
                <a:solidFill>
                  <a:srgbClr val="E8F4FF"/>
                </a:solidFill>
                <a:latin typeface="Arial"/>
                <a:ea typeface="Arial"/>
                <a:cs typeface="Arial"/>
              </a:defRPr>
            </a:pPr>
            <a:r>
              <a:rPr sz="1200" b="0">
                <a:solidFill>
                  <a:srgbClr val="E8F4FF"/>
                </a:solidFill>
                <a:latin typeface="Arial"/>
                <a:ea typeface="Arial"/>
                <a:cs typeface="Arial"/>
              </a:rPr>
              <a:t>10,000</a:t>
            </a:r>
          </a:p>
        </p:txBody>
      </p:sp>
      <p:sp>
        <p:nvSpPr>
          <p:cNvPr id="64" name="矩形 63">
            <a:extLst>
              <a:ext uri="{FF2B5EF4-FFF2-40B4-BE49-F238E27FC236}">
                <a16:creationId xmlns:a16="http://schemas.microsoft.com/office/drawing/2014/main" id="{863B35DE-5DA7-4ED3-A396-489CB8CBC533}"/>
              </a:ext>
            </a:extLst>
          </p:cNvPr>
          <p:cNvSpPr>
            <a:spLocks noGrp="1"/>
          </p:cNvSpPr>
          <p:nvPr/>
        </p:nvSpPr>
        <p:spPr>
          <a:xfrm>
            <a:off x="7105650" y="3705225"/>
            <a:ext cx="466725" cy="276225"/>
          </a:xfrm>
          <a:prstGeom prst="rect">
            <a:avLst/>
          </a:prstGeom>
          <a:noFill/>
          <a:ln w="0">
            <a:noFill/>
          </a:ln>
        </p:spPr>
        <p:txBody>
          <a:bodyPr wrap="none" lIns="0" tIns="0" rIns="0" bIns="0">
            <a:noAutofit/>
          </a:bodyPr>
          <a:lstStyle/>
          <a:p>
            <a:pPr>
              <a:buNone/>
              <a:defRPr sz="1200" b="0">
                <a:solidFill>
                  <a:srgbClr val="C7E7F6"/>
                </a:solidFill>
                <a:latin typeface="Arial"/>
                <a:ea typeface="Arial"/>
                <a:cs typeface="Arial"/>
              </a:defRPr>
            </a:pPr>
            <a:r>
              <a:rPr sz="1200" b="0">
                <a:solidFill>
                  <a:srgbClr val="C7E7F6"/>
                </a:solidFill>
                <a:latin typeface="Arial"/>
                <a:ea typeface="Arial"/>
                <a:cs typeface="Arial"/>
              </a:rPr>
              <a:t>$180</a:t>
            </a:r>
          </a:p>
        </p:txBody>
      </p:sp>
      <p:sp>
        <p:nvSpPr>
          <p:cNvPr id="65" name="矩形 64">
            <a:extLst>
              <a:ext uri="{FF2B5EF4-FFF2-40B4-BE49-F238E27FC236}">
                <a16:creationId xmlns:a16="http://schemas.microsoft.com/office/drawing/2014/main" id="{94A666CC-7835-47DE-88ED-CED5EF2E6DFE}"/>
              </a:ext>
            </a:extLst>
          </p:cNvPr>
          <p:cNvSpPr>
            <a:spLocks noGrp="1"/>
          </p:cNvSpPr>
          <p:nvPr/>
        </p:nvSpPr>
        <p:spPr>
          <a:xfrm>
            <a:off x="5486400" y="4238625"/>
            <a:ext cx="933450" cy="409575"/>
          </a:xfrm>
          <a:prstGeom prst="rect">
            <a:avLst/>
          </a:prstGeom>
          <a:noFill/>
          <a:ln w="0">
            <a:noFill/>
          </a:ln>
        </p:spPr>
        <p:txBody>
          <a:bodyPr wrap="none" lIns="0" tIns="0" rIns="0" bIns="0">
            <a:noAutofit/>
          </a:bodyPr>
          <a:lstStyle/>
          <a:p>
            <a:pPr>
              <a:buNone/>
              <a:defRPr sz="1200" b="1">
                <a:solidFill>
                  <a:srgbClr val="F0F6FF"/>
                </a:solidFill>
                <a:latin typeface="Arial"/>
                <a:ea typeface="Arial"/>
                <a:cs typeface="Arial"/>
              </a:defRPr>
            </a:pPr>
            <a:r>
              <a:rPr sz="1200" b="1">
                <a:solidFill>
                  <a:srgbClr val="F0F6FF"/>
                </a:solidFill>
                <a:latin typeface="Arial"/>
                <a:ea typeface="Arial"/>
                <a:cs typeface="Arial"/>
              </a:rPr>
              <a:t>Player C</a:t>
            </a:r>
          </a:p>
        </p:txBody>
      </p:sp>
      <p:sp>
        <p:nvSpPr>
          <p:cNvPr id="66" name="矩形 65">
            <a:extLst>
              <a:ext uri="{FF2B5EF4-FFF2-40B4-BE49-F238E27FC236}">
                <a16:creationId xmlns:a16="http://schemas.microsoft.com/office/drawing/2014/main" id="{87A910F5-3E5D-4ABC-AAB5-31D0C9CCF9D9}"/>
              </a:ext>
            </a:extLst>
          </p:cNvPr>
          <p:cNvSpPr>
            <a:spLocks noGrp="1"/>
          </p:cNvSpPr>
          <p:nvPr/>
        </p:nvSpPr>
        <p:spPr>
          <a:xfrm>
            <a:off x="6362700" y="4238625"/>
            <a:ext cx="609600" cy="276225"/>
          </a:xfrm>
          <a:prstGeom prst="rect">
            <a:avLst/>
          </a:prstGeom>
          <a:noFill/>
          <a:ln w="0">
            <a:noFill/>
          </a:ln>
        </p:spPr>
        <p:txBody>
          <a:bodyPr wrap="none" lIns="0" tIns="0" rIns="0" bIns="0">
            <a:noAutofit/>
          </a:bodyPr>
          <a:lstStyle/>
          <a:p>
            <a:pPr>
              <a:buNone/>
              <a:defRPr sz="1200" b="0">
                <a:solidFill>
                  <a:srgbClr val="E8F4FF"/>
                </a:solidFill>
                <a:latin typeface="Arial"/>
                <a:ea typeface="Arial"/>
                <a:cs typeface="Arial"/>
              </a:defRPr>
            </a:pPr>
            <a:r>
              <a:rPr sz="1200" b="0">
                <a:solidFill>
                  <a:srgbClr val="E8F4FF"/>
                </a:solidFill>
                <a:latin typeface="Arial"/>
                <a:ea typeface="Arial"/>
                <a:cs typeface="Arial"/>
              </a:rPr>
              <a:t>3,500</a:t>
            </a:r>
          </a:p>
        </p:txBody>
      </p:sp>
      <p:sp>
        <p:nvSpPr>
          <p:cNvPr id="67" name="矩形 66">
            <a:extLst>
              <a:ext uri="{FF2B5EF4-FFF2-40B4-BE49-F238E27FC236}">
                <a16:creationId xmlns:a16="http://schemas.microsoft.com/office/drawing/2014/main" id="{C6D3F31C-C6D5-46FE-8D16-3AC7E3636DF3}"/>
              </a:ext>
            </a:extLst>
          </p:cNvPr>
          <p:cNvSpPr>
            <a:spLocks noGrp="1"/>
          </p:cNvSpPr>
          <p:nvPr/>
        </p:nvSpPr>
        <p:spPr>
          <a:xfrm>
            <a:off x="7105650" y="4238625"/>
            <a:ext cx="466725" cy="276225"/>
          </a:xfrm>
          <a:prstGeom prst="rect">
            <a:avLst/>
          </a:prstGeom>
          <a:noFill/>
          <a:ln w="0">
            <a:noFill/>
          </a:ln>
        </p:spPr>
        <p:txBody>
          <a:bodyPr wrap="none" lIns="0" tIns="0" rIns="0" bIns="0">
            <a:noAutofit/>
          </a:bodyPr>
          <a:lstStyle/>
          <a:p>
            <a:pPr>
              <a:buNone/>
              <a:defRPr sz="1200" b="0">
                <a:solidFill>
                  <a:srgbClr val="C7E7F6"/>
                </a:solidFill>
                <a:latin typeface="Arial"/>
                <a:ea typeface="Arial"/>
                <a:cs typeface="Arial"/>
              </a:defRPr>
            </a:pPr>
            <a:r>
              <a:rPr sz="1200" b="0">
                <a:solidFill>
                  <a:srgbClr val="C7E7F6"/>
                </a:solidFill>
                <a:latin typeface="Arial"/>
                <a:ea typeface="Arial"/>
                <a:cs typeface="Arial"/>
              </a:rPr>
              <a:t>$150</a:t>
            </a:r>
          </a:p>
        </p:txBody>
      </p:sp>
      <p:sp>
        <p:nvSpPr>
          <p:cNvPr id="68" name="矩形 67">
            <a:extLst>
              <a:ext uri="{FF2B5EF4-FFF2-40B4-BE49-F238E27FC236}">
                <a16:creationId xmlns:a16="http://schemas.microsoft.com/office/drawing/2014/main" id="{3C8A65E3-0F22-4098-BF85-B57629E5FC68}"/>
              </a:ext>
            </a:extLst>
          </p:cNvPr>
          <p:cNvSpPr>
            <a:spLocks noGrp="1"/>
          </p:cNvSpPr>
          <p:nvPr/>
        </p:nvSpPr>
        <p:spPr>
          <a:xfrm>
            <a:off x="5486400" y="4781550"/>
            <a:ext cx="933450" cy="409575"/>
          </a:xfrm>
          <a:prstGeom prst="rect">
            <a:avLst/>
          </a:prstGeom>
          <a:noFill/>
          <a:ln w="0">
            <a:noFill/>
          </a:ln>
        </p:spPr>
        <p:txBody>
          <a:bodyPr wrap="none" lIns="0" tIns="0" rIns="0" bIns="0">
            <a:noAutofit/>
          </a:bodyPr>
          <a:lstStyle/>
          <a:p>
            <a:pPr>
              <a:buNone/>
              <a:defRPr sz="1200" b="1">
                <a:solidFill>
                  <a:srgbClr val="F0F6FF"/>
                </a:solidFill>
                <a:latin typeface="Arial"/>
                <a:ea typeface="Arial"/>
                <a:cs typeface="Arial"/>
              </a:defRPr>
            </a:pPr>
            <a:r>
              <a:rPr sz="1200" b="1">
                <a:solidFill>
                  <a:srgbClr val="F0F6FF"/>
                </a:solidFill>
                <a:latin typeface="Arial"/>
                <a:ea typeface="Arial"/>
                <a:cs typeface="Arial"/>
              </a:rPr>
              <a:t>Player B</a:t>
            </a:r>
          </a:p>
        </p:txBody>
      </p:sp>
      <p:sp>
        <p:nvSpPr>
          <p:cNvPr id="69" name="矩形 68">
            <a:extLst>
              <a:ext uri="{FF2B5EF4-FFF2-40B4-BE49-F238E27FC236}">
                <a16:creationId xmlns:a16="http://schemas.microsoft.com/office/drawing/2014/main" id="{51009D8F-2F8E-4973-953C-ACF2AEE18EA6}"/>
              </a:ext>
            </a:extLst>
          </p:cNvPr>
          <p:cNvSpPr>
            <a:spLocks noGrp="1"/>
          </p:cNvSpPr>
          <p:nvPr/>
        </p:nvSpPr>
        <p:spPr>
          <a:xfrm>
            <a:off x="6362700" y="4781550"/>
            <a:ext cx="609600" cy="276225"/>
          </a:xfrm>
          <a:prstGeom prst="rect">
            <a:avLst/>
          </a:prstGeom>
          <a:noFill/>
          <a:ln w="0">
            <a:noFill/>
          </a:ln>
        </p:spPr>
        <p:txBody>
          <a:bodyPr wrap="none" lIns="0" tIns="0" rIns="0" bIns="0">
            <a:noAutofit/>
          </a:bodyPr>
          <a:lstStyle/>
          <a:p>
            <a:pPr>
              <a:buNone/>
              <a:defRPr sz="1200" b="0">
                <a:solidFill>
                  <a:srgbClr val="E8F4FF"/>
                </a:solidFill>
                <a:latin typeface="Arial"/>
                <a:ea typeface="Arial"/>
                <a:cs typeface="Arial"/>
              </a:defRPr>
            </a:pPr>
            <a:r>
              <a:rPr sz="1200" b="0">
                <a:solidFill>
                  <a:srgbClr val="E8F4FF"/>
                </a:solidFill>
                <a:latin typeface="Arial"/>
                <a:ea typeface="Arial"/>
                <a:cs typeface="Arial"/>
              </a:rPr>
              <a:t>8,000</a:t>
            </a:r>
          </a:p>
        </p:txBody>
      </p:sp>
      <p:sp>
        <p:nvSpPr>
          <p:cNvPr id="70" name="矩形 69">
            <a:extLst>
              <a:ext uri="{FF2B5EF4-FFF2-40B4-BE49-F238E27FC236}">
                <a16:creationId xmlns:a16="http://schemas.microsoft.com/office/drawing/2014/main" id="{A1ABB8C2-1956-47AA-A7F5-F8B78F13CFAD}"/>
              </a:ext>
            </a:extLst>
          </p:cNvPr>
          <p:cNvSpPr>
            <a:spLocks noGrp="1"/>
          </p:cNvSpPr>
          <p:nvPr/>
        </p:nvSpPr>
        <p:spPr>
          <a:xfrm>
            <a:off x="7105650" y="4781550"/>
            <a:ext cx="466725" cy="276225"/>
          </a:xfrm>
          <a:prstGeom prst="rect">
            <a:avLst/>
          </a:prstGeom>
          <a:noFill/>
          <a:ln w="0">
            <a:noFill/>
          </a:ln>
        </p:spPr>
        <p:txBody>
          <a:bodyPr wrap="none" lIns="0" tIns="0" rIns="0" bIns="0">
            <a:noAutofit/>
          </a:bodyPr>
          <a:lstStyle/>
          <a:p>
            <a:pPr>
              <a:buNone/>
              <a:defRPr sz="1200" b="0">
                <a:solidFill>
                  <a:srgbClr val="C7E7F6"/>
                </a:solidFill>
                <a:latin typeface="Arial"/>
                <a:ea typeface="Arial"/>
                <a:cs typeface="Arial"/>
              </a:defRPr>
            </a:pPr>
            <a:r>
              <a:rPr sz="1200" b="0">
                <a:solidFill>
                  <a:srgbClr val="C7E7F6"/>
                </a:solidFill>
                <a:latin typeface="Arial"/>
                <a:ea typeface="Arial"/>
                <a:cs typeface="Arial"/>
              </a:rPr>
              <a:t>$120</a:t>
            </a:r>
          </a:p>
        </p:txBody>
      </p:sp>
      <p:sp>
        <p:nvSpPr>
          <p:cNvPr id="71" name="矩形 70">
            <a:extLst>
              <a:ext uri="{FF2B5EF4-FFF2-40B4-BE49-F238E27FC236}">
                <a16:creationId xmlns:a16="http://schemas.microsoft.com/office/drawing/2014/main" id="{D50BE35B-2755-4C58-8171-8E9034056D32}"/>
              </a:ext>
            </a:extLst>
          </p:cNvPr>
          <p:cNvSpPr>
            <a:spLocks noGrp="1"/>
          </p:cNvSpPr>
          <p:nvPr/>
        </p:nvSpPr>
        <p:spPr>
          <a:xfrm>
            <a:off x="5486400" y="5314950"/>
            <a:ext cx="933450" cy="409575"/>
          </a:xfrm>
          <a:prstGeom prst="rect">
            <a:avLst/>
          </a:prstGeom>
          <a:noFill/>
          <a:ln w="0">
            <a:noFill/>
          </a:ln>
        </p:spPr>
        <p:txBody>
          <a:bodyPr wrap="none" lIns="0" tIns="0" rIns="0" bIns="0">
            <a:noAutofit/>
          </a:bodyPr>
          <a:lstStyle/>
          <a:p>
            <a:pPr>
              <a:buNone/>
              <a:defRPr sz="1200" b="1">
                <a:solidFill>
                  <a:srgbClr val="F0F6FF"/>
                </a:solidFill>
                <a:latin typeface="Arial"/>
                <a:ea typeface="Arial"/>
                <a:cs typeface="Arial"/>
              </a:defRPr>
            </a:pPr>
            <a:r>
              <a:rPr sz="1200" b="1">
                <a:solidFill>
                  <a:srgbClr val="F0F6FF"/>
                </a:solidFill>
                <a:latin typeface="Arial"/>
                <a:ea typeface="Arial"/>
                <a:cs typeface="Arial"/>
              </a:rPr>
              <a:t>Player A</a:t>
            </a:r>
          </a:p>
        </p:txBody>
      </p:sp>
      <p:sp>
        <p:nvSpPr>
          <p:cNvPr id="72" name="矩形 71">
            <a:extLst>
              <a:ext uri="{FF2B5EF4-FFF2-40B4-BE49-F238E27FC236}">
                <a16:creationId xmlns:a16="http://schemas.microsoft.com/office/drawing/2014/main" id="{7CD95F29-3A2B-414E-8FD4-C94A1CB28E4B}"/>
              </a:ext>
            </a:extLst>
          </p:cNvPr>
          <p:cNvSpPr>
            <a:spLocks noGrp="1"/>
          </p:cNvSpPr>
          <p:nvPr/>
        </p:nvSpPr>
        <p:spPr>
          <a:xfrm>
            <a:off x="6362700" y="5314950"/>
            <a:ext cx="609600" cy="276225"/>
          </a:xfrm>
          <a:prstGeom prst="rect">
            <a:avLst/>
          </a:prstGeom>
          <a:noFill/>
          <a:ln w="0">
            <a:noFill/>
          </a:ln>
        </p:spPr>
        <p:txBody>
          <a:bodyPr wrap="none" lIns="0" tIns="0" rIns="0" bIns="0">
            <a:noAutofit/>
          </a:bodyPr>
          <a:lstStyle/>
          <a:p>
            <a:pPr>
              <a:buNone/>
              <a:defRPr sz="1200" b="0">
                <a:solidFill>
                  <a:srgbClr val="E8F4FF"/>
                </a:solidFill>
                <a:latin typeface="Arial"/>
                <a:ea typeface="Arial"/>
                <a:cs typeface="Arial"/>
              </a:defRPr>
            </a:pPr>
            <a:r>
              <a:rPr sz="1200" b="0">
                <a:solidFill>
                  <a:srgbClr val="E8F4FF"/>
                </a:solidFill>
                <a:latin typeface="Arial"/>
                <a:ea typeface="Arial"/>
                <a:cs typeface="Arial"/>
              </a:rPr>
              <a:t>5,000</a:t>
            </a:r>
          </a:p>
        </p:txBody>
      </p:sp>
      <p:sp>
        <p:nvSpPr>
          <p:cNvPr id="73" name="矩形 72">
            <a:extLst>
              <a:ext uri="{FF2B5EF4-FFF2-40B4-BE49-F238E27FC236}">
                <a16:creationId xmlns:a16="http://schemas.microsoft.com/office/drawing/2014/main" id="{6730CA80-5670-4E23-8C20-969CAFD4046B}"/>
              </a:ext>
            </a:extLst>
          </p:cNvPr>
          <p:cNvSpPr>
            <a:spLocks noGrp="1"/>
          </p:cNvSpPr>
          <p:nvPr/>
        </p:nvSpPr>
        <p:spPr>
          <a:xfrm>
            <a:off x="7105650" y="5314950"/>
            <a:ext cx="466725" cy="276225"/>
          </a:xfrm>
          <a:prstGeom prst="rect">
            <a:avLst/>
          </a:prstGeom>
          <a:noFill/>
          <a:ln w="0">
            <a:noFill/>
          </a:ln>
        </p:spPr>
        <p:txBody>
          <a:bodyPr wrap="none" lIns="0" tIns="0" rIns="0" bIns="0">
            <a:noAutofit/>
          </a:bodyPr>
          <a:lstStyle/>
          <a:p>
            <a:pPr>
              <a:buNone/>
              <a:defRPr sz="1200" b="0">
                <a:solidFill>
                  <a:srgbClr val="C7E7F6"/>
                </a:solidFill>
                <a:latin typeface="Arial"/>
                <a:ea typeface="Arial"/>
                <a:cs typeface="Arial"/>
              </a:defRPr>
            </a:pPr>
            <a:r>
              <a:rPr sz="1200" b="0">
                <a:solidFill>
                  <a:srgbClr val="C7E7F6"/>
                </a:solidFill>
                <a:latin typeface="Arial"/>
                <a:ea typeface="Arial"/>
                <a:cs typeface="Arial"/>
              </a:rPr>
              <a:t>$100</a:t>
            </a:r>
          </a:p>
        </p:txBody>
      </p:sp>
      <p:sp>
        <p:nvSpPr>
          <p:cNvPr id="74" name="矩形 73">
            <a:extLst>
              <a:ext uri="{FF2B5EF4-FFF2-40B4-BE49-F238E27FC236}">
                <a16:creationId xmlns:a16="http://schemas.microsoft.com/office/drawing/2014/main" id="{90E91DEF-9695-4CAC-A32E-CCACDC76269A}"/>
              </a:ext>
            </a:extLst>
          </p:cNvPr>
          <p:cNvSpPr>
            <a:spLocks noGrp="1"/>
          </p:cNvSpPr>
          <p:nvPr/>
        </p:nvSpPr>
        <p:spPr>
          <a:xfrm>
            <a:off x="7639050" y="5753100"/>
            <a:ext cx="1752600" cy="571500"/>
          </a:xfrm>
          <a:prstGeom prst="rect">
            <a:avLst/>
          </a:prstGeom>
          <a:solidFill>
            <a:schemeClr val="tx1">
              <a:alpha val="32000"/>
            </a:schemeClr>
          </a:solidFill>
          <a:ln w="0">
            <a:noFill/>
          </a:ln>
        </p:spPr>
        <p:txBody>
          <a:bodyPr wrap="none" lIns="0" tIns="0" rIns="0" bIns="0">
            <a:noAutofit/>
          </a:bodyPr>
          <a:lstStyle/>
          <a:p>
            <a:pPr>
              <a:buNone/>
              <a:defRPr sz="1350" b="1">
                <a:solidFill>
                  <a:srgbClr val="D8EFFF"/>
                </a:solidFill>
                <a:latin typeface="Arial"/>
                <a:ea typeface="Arial"/>
                <a:cs typeface="Arial"/>
              </a:defRPr>
            </a:pPr>
            <a:r>
              <a:rPr sz="1350" b="1" dirty="0">
                <a:solidFill>
                  <a:srgbClr val="D8EFFF"/>
                </a:solidFill>
                <a:latin typeface="Arial"/>
                <a:ea typeface="Arial"/>
                <a:cs typeface="Arial"/>
              </a:rPr>
              <a:t>Buy Back Points</a:t>
            </a:r>
          </a:p>
          <a:p>
            <a:pPr>
              <a:buNone/>
              <a:defRPr sz="1350" b="1">
                <a:solidFill>
                  <a:srgbClr val="D8EFFF"/>
                </a:solidFill>
                <a:latin typeface="Arial"/>
                <a:ea typeface="Arial"/>
                <a:cs typeface="Arial"/>
              </a:defRPr>
            </a:pPr>
            <a:r>
              <a:rPr sz="1350" b="1" dirty="0">
                <a:solidFill>
                  <a:srgbClr val="D8EFFF"/>
                </a:solidFill>
                <a:latin typeface="Arial"/>
                <a:ea typeface="Arial"/>
                <a:cs typeface="Arial"/>
              </a:rPr>
              <a:t>Lowest Price First</a:t>
            </a:r>
          </a:p>
        </p:txBody>
      </p:sp>
      <p:sp>
        <p:nvSpPr>
          <p:cNvPr id="75" name="矩形 74">
            <a:extLst>
              <a:ext uri="{FF2B5EF4-FFF2-40B4-BE49-F238E27FC236}">
                <a16:creationId xmlns:a16="http://schemas.microsoft.com/office/drawing/2014/main" id="{DCCE6ED6-2EA4-4276-9C2E-17E7803F85A3}"/>
              </a:ext>
            </a:extLst>
          </p:cNvPr>
          <p:cNvSpPr>
            <a:spLocks noGrp="1"/>
          </p:cNvSpPr>
          <p:nvPr/>
        </p:nvSpPr>
        <p:spPr>
          <a:xfrm>
            <a:off x="9382125" y="6010275"/>
            <a:ext cx="1673225" cy="323850"/>
          </a:xfrm>
          <a:prstGeom prst="rect">
            <a:avLst/>
          </a:prstGeom>
          <a:solidFill>
            <a:schemeClr val="tx1">
              <a:alpha val="36000"/>
            </a:schemeClr>
          </a:solidFill>
          <a:ln w="0">
            <a:noFill/>
          </a:ln>
        </p:spPr>
        <p:txBody>
          <a:bodyPr wrap="none" lIns="0" tIns="0" rIns="0" bIns="0">
            <a:noAutofit/>
          </a:bodyPr>
          <a:lstStyle/>
          <a:p>
            <a:pPr algn="ctr">
              <a:buNone/>
              <a:defRPr sz="1875" b="1">
                <a:solidFill>
                  <a:srgbClr val="F2F7FF"/>
                </a:solidFill>
                <a:latin typeface="Arial"/>
                <a:ea typeface="Arial"/>
                <a:cs typeface="Arial"/>
              </a:defRPr>
            </a:pPr>
            <a:r>
              <a:rPr sz="1875" b="1" dirty="0">
                <a:solidFill>
                  <a:srgbClr val="F2F7FF"/>
                </a:solidFill>
                <a:latin typeface="Arial"/>
                <a:ea typeface="Arial"/>
                <a:cs typeface="Arial"/>
              </a:rPr>
              <a:t>Points Vault</a:t>
            </a:r>
          </a:p>
        </p:txBody>
      </p:sp>
      <p:sp>
        <p:nvSpPr>
          <p:cNvPr id="77" name="矩形 76">
            <a:extLst>
              <a:ext uri="{FF2B5EF4-FFF2-40B4-BE49-F238E27FC236}">
                <a16:creationId xmlns:a16="http://schemas.microsoft.com/office/drawing/2014/main" id="{23922E43-3DAA-41F0-8531-04D91143FFC1}"/>
              </a:ext>
            </a:extLst>
          </p:cNvPr>
          <p:cNvSpPr>
            <a:spLocks noGrp="1"/>
          </p:cNvSpPr>
          <p:nvPr/>
        </p:nvSpPr>
        <p:spPr>
          <a:xfrm>
            <a:off x="11334750" y="6515100"/>
            <a:ext cx="666750" cy="190500"/>
          </a:xfrm>
          <a:prstGeom prst="rect">
            <a:avLst/>
          </a:prstGeom>
          <a:noFill/>
          <a:ln w="0">
            <a:noFill/>
          </a:ln>
        </p:spPr>
        <p:txBody>
          <a:bodyPr wrap="none" lIns="0" tIns="0" rIns="0" bIns="0">
            <a:noAutofit/>
          </a:bodyPr>
          <a:lstStyle/>
          <a:p>
            <a:pPr>
              <a:buNone/>
              <a:defRPr sz="825" b="0">
                <a:solidFill>
                  <a:srgbClr val="A5D8ED"/>
                </a:solidFill>
                <a:latin typeface="Arial"/>
                <a:ea typeface="Arial"/>
                <a:cs typeface="Arial"/>
              </a:defRPr>
            </a:pPr>
            <a:r>
              <a:rPr sz="825" b="0">
                <a:solidFill>
                  <a:srgbClr val="A5D8ED"/>
                </a:solidFill>
                <a:latin typeface="Arial"/>
                <a:ea typeface="Arial"/>
                <a:cs typeface="Arial"/>
              </a:rPr>
              <a:t>06 / 15</a:t>
            </a:r>
          </a:p>
        </p:txBody>
      </p:sp>
      <p:pic>
        <p:nvPicPr>
          <p:cNvPr id="156" name="图片 155"/>
          <p:cNvPicPr>
            <a:picLocks noChangeAspect="1"/>
          </p:cNvPicPr>
          <p:nvPr/>
        </p:nvPicPr>
        <p:blipFill>
          <a:blip r:embed="rId4"/>
          <a:stretch/>
        </p:blipFill>
        <p:spPr>
          <a:xfrm>
            <a:off x="6413659" y="2533650"/>
            <a:ext cx="1085850" cy="3257550"/>
          </a:xfrm>
          <a:prstGeom prst="rect">
            <a:avLst/>
          </a:prstGeom>
        </p:spPr>
      </p:pic>
      <p:sp>
        <p:nvSpPr>
          <p:cNvPr id="80" name="Buyback Price Appreciation Explanation">
            <a:extLst>
              <a:ext uri="{FF2B5EF4-FFF2-40B4-BE49-F238E27FC236}">
                <a16:creationId xmlns:a16="http://schemas.microsoft.com/office/drawing/2014/main" id="{BF4588B5-333F-47F5-8BF9-2252E65BEB04}"/>
              </a:ext>
            </a:extLst>
          </p:cNvPr>
          <p:cNvSpPr>
            <a:spLocks noGrp="1"/>
          </p:cNvSpPr>
          <p:nvPr/>
        </p:nvSpPr>
        <p:spPr>
          <a:xfrm>
            <a:off x="4686300" y="5867400"/>
            <a:ext cx="2876550" cy="466725"/>
          </a:xfrm>
          <a:prstGeom prst="rect">
            <a:avLst/>
          </a:prstGeom>
          <a:solidFill>
            <a:schemeClr val="tx1">
              <a:alpha val="51000"/>
            </a:schemeClr>
          </a:solidFill>
          <a:ln w="0">
            <a:noFill/>
          </a:ln>
        </p:spPr>
        <p:txBody>
          <a:bodyPr wrap="none" lIns="0" tIns="0" rIns="0" bIns="0">
            <a:noAutofit/>
          </a:bodyPr>
          <a:lstStyle/>
          <a:p>
            <a:pPr>
              <a:defRPr sz="1350" b="1">
                <a:solidFill>
                  <a:srgbClr val="FFDB87"/>
                </a:solidFill>
                <a:latin typeface="Arial"/>
                <a:ea typeface="Arial"/>
                <a:cs typeface="Arial"/>
              </a:defRPr>
            </a:pPr>
            <a:r>
              <a:rPr sz="1350" b="1" dirty="0">
                <a:solidFill>
                  <a:srgbClr val="FFDB87"/>
                </a:solidFill>
                <a:latin typeface="Arial"/>
                <a:ea typeface="Arial"/>
                <a:cs typeface="Arial"/>
              </a:rPr>
              <a:t>Cash Flow Buybacks</a:t>
            </a:r>
          </a:p>
          <a:p>
            <a:pPr>
              <a:defRPr sz="1350" b="1">
                <a:solidFill>
                  <a:srgbClr val="FFDB87"/>
                </a:solidFill>
                <a:latin typeface="Arial"/>
                <a:ea typeface="Arial"/>
                <a:cs typeface="Arial"/>
              </a:defRPr>
            </a:pPr>
            <a:r>
              <a:rPr sz="1350" b="1" dirty="0">
                <a:solidFill>
                  <a:srgbClr val="FFDB87"/>
                </a:solidFill>
                <a:latin typeface="Arial"/>
                <a:ea typeface="Arial"/>
                <a:cs typeface="Arial"/>
              </a:rPr>
              <a:t>Lift Prices From Low to High</a:t>
            </a:r>
          </a:p>
        </p:txBody>
      </p:sp>
      <p:sp>
        <p:nvSpPr>
          <p:cNvPr id="157" name="Future World Rights Watermark"/>
          <p:cNvSpPr>
            <a:spLocks noGrp="1"/>
          </p:cNvSpPr>
          <p:nvPr/>
        </p:nvSpPr>
        <p:spPr>
          <a:xfrm>
            <a:off x="228600" y="6610350"/>
            <a:ext cx="3000375" cy="133350"/>
          </a:xfrm>
          <a:prstGeom prst="rect">
            <a:avLst/>
          </a:prstGeom>
          <a:noFill/>
          <a:ln w="0">
            <a:noFill/>
          </a:ln>
        </p:spPr>
        <p:txBody>
          <a:bodyPr wrap="none" lIns="0" tIns="0" rIns="0" bIns="0">
            <a:noAutofit/>
          </a:bodyPr>
          <a:lstStyle/>
          <a:p>
            <a:pPr>
              <a:defRPr sz="788">
                <a:solidFill>
                  <a:srgbClr val="BEC9D4"/>
                </a:solidFill>
                <a:latin typeface="Arial"/>
                <a:ea typeface="Arial"/>
                <a:cs typeface="Arial"/>
              </a:defRPr>
            </a:pPr>
            <a:r>
              <a:rPr sz="788">
                <a:solidFill>
                  <a:srgbClr val="BEC9D4"/>
                </a:solidFill>
                <a:latin typeface="Arial"/>
                <a:ea typeface="Arial"/>
                <a:cs typeface="Arial"/>
              </a:rPr>
              <a:t>® 2026, all rights reserved by Future World Holding Ltd</a:t>
            </a:r>
          </a:p>
        </p:txBody>
      </p:sp>
    </p:spTree>
    <p:extLst>
      <p:ext uri="{BB962C8B-B14F-4D97-AF65-F5344CB8AC3E}">
        <p14:creationId xmlns:p14="http://schemas.microsoft.com/office/powerpoint/2010/main" val="4889828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99999" name="Original Editable Slide Content"/>
          <p:cNvGrpSpPr/>
          <p:nvPr/>
        </p:nvGrpSpPr>
        <p:grpSpPr>
          <a:xfrm>
            <a:off x="0" y="19311"/>
            <a:ext cx="12192000" cy="6819377"/>
            <a:chOff x="0" y="0"/>
            <a:chExt cx="15973426" cy="8934450"/>
          </a:xfrm>
        </p:grpSpPr>
        <p:pic>
          <p:nvPicPr>
            <p:cNvPr id="15" name="图片 14"/>
            <p:cNvPicPr>
              <a:picLocks noChangeAspect="1"/>
            </p:cNvPicPr>
            <p:nvPr/>
          </p:nvPicPr>
          <p:blipFill>
            <a:blip r:embed="rId3"/>
            <a:srcRect/>
            <a:stretch>
              <a:fillRect/>
            </a:stretch>
          </p:blipFill>
          <p:spPr>
            <a:xfrm>
              <a:off x="0" y="0"/>
              <a:ext cx="15973426" cy="8934450"/>
            </a:xfrm>
            <a:prstGeom prst="rect">
              <a:avLst/>
            </a:prstGeom>
          </p:spPr>
        </p:pic>
        <p:sp>
          <p:nvSpPr>
            <p:cNvPr id="2" name="矩形 1">
              <a:extLst>
                <a:ext uri="{FF2B5EF4-FFF2-40B4-BE49-F238E27FC236}">
                  <a16:creationId xmlns:a16="http://schemas.microsoft.com/office/drawing/2014/main" id="{90A08DAF-5A48-4745-BD51-721DAF5E532A}"/>
                </a:ext>
              </a:extLst>
            </p:cNvPr>
            <p:cNvSpPr>
              <a:spLocks noGrp="1"/>
            </p:cNvSpPr>
            <p:nvPr/>
          </p:nvSpPr>
          <p:spPr>
            <a:xfrm>
              <a:off x="333375" y="333375"/>
              <a:ext cx="8001000" cy="647700"/>
            </a:xfrm>
            <a:prstGeom prst="rect">
              <a:avLst/>
            </a:prstGeom>
            <a:noFill/>
            <a:ln w="0">
              <a:noFill/>
            </a:ln>
          </p:spPr>
          <p:txBody>
            <a:bodyPr>
              <a:noAutofit/>
            </a:bodyPr>
            <a:lstStyle/>
            <a:p>
              <a:pPr algn="l">
                <a:defRPr sz="3600" b="1">
                  <a:solidFill>
                    <a:srgbClr val="F4F8FC"/>
                  </a:solidFill>
                  <a:latin typeface="Arial"/>
                  <a:ea typeface="Arial"/>
                  <a:cs typeface="Arial"/>
                </a:defRPr>
              </a:pPr>
              <a:r>
                <a:rPr sz="3600" b="1">
                  <a:solidFill>
                    <a:srgbClr val="F4F8FC"/>
                  </a:solidFill>
                  <a:latin typeface="Arial"/>
                  <a:ea typeface="Arial"/>
                  <a:cs typeface="Arial"/>
                </a:rPr>
                <a:t>Business Model Scalability</a:t>
              </a:r>
            </a:p>
          </p:txBody>
        </p:sp>
        <p:sp>
          <p:nvSpPr>
            <p:cNvPr id="3" name="矩形 2">
              <a:extLst>
                <a:ext uri="{FF2B5EF4-FFF2-40B4-BE49-F238E27FC236}">
                  <a16:creationId xmlns:a16="http://schemas.microsoft.com/office/drawing/2014/main" id="{A2BEB544-86F0-4D37-9527-1D65DEF8D141}"/>
                </a:ext>
              </a:extLst>
            </p:cNvPr>
            <p:cNvSpPr>
              <a:spLocks noGrp="1"/>
            </p:cNvSpPr>
            <p:nvPr/>
          </p:nvSpPr>
          <p:spPr>
            <a:xfrm>
              <a:off x="9677400" y="423862"/>
              <a:ext cx="2476499" cy="409575"/>
            </a:xfrm>
            <a:prstGeom prst="rect">
              <a:avLst/>
            </a:prstGeom>
            <a:noFill/>
            <a:ln w="0">
              <a:noFill/>
            </a:ln>
          </p:spPr>
          <p:txBody>
            <a:bodyPr>
              <a:noAutofit/>
            </a:bodyPr>
            <a:lstStyle/>
            <a:p>
              <a:pPr algn="ctr">
                <a:defRPr sz="2025" b="1">
                  <a:solidFill>
                    <a:srgbClr val="F4F8FC"/>
                  </a:solidFill>
                  <a:latin typeface="Arial"/>
                  <a:ea typeface="Arial"/>
                  <a:cs typeface="Arial"/>
                </a:defRPr>
              </a:pPr>
              <a:r>
                <a:rPr sz="1600" b="1" dirty="0">
                  <a:solidFill>
                    <a:srgbClr val="F4F8FC"/>
                  </a:solidFill>
                  <a:latin typeface="Arial"/>
                  <a:ea typeface="Arial"/>
                  <a:cs typeface="Arial"/>
                </a:rPr>
                <a:t>Game Operators</a:t>
              </a:r>
            </a:p>
          </p:txBody>
        </p:sp>
        <p:sp>
          <p:nvSpPr>
            <p:cNvPr id="4" name="矩形 3">
              <a:extLst>
                <a:ext uri="{FF2B5EF4-FFF2-40B4-BE49-F238E27FC236}">
                  <a16:creationId xmlns:a16="http://schemas.microsoft.com/office/drawing/2014/main" id="{486983C5-F990-4DD1-AC76-3900AE26BD30}"/>
                </a:ext>
              </a:extLst>
            </p:cNvPr>
            <p:cNvSpPr>
              <a:spLocks noGrp="1"/>
            </p:cNvSpPr>
            <p:nvPr/>
          </p:nvSpPr>
          <p:spPr>
            <a:xfrm>
              <a:off x="10029826" y="2228850"/>
              <a:ext cx="1314450" cy="342899"/>
            </a:xfrm>
            <a:prstGeom prst="rect">
              <a:avLst/>
            </a:prstGeom>
            <a:noFill/>
            <a:ln w="0">
              <a:noFill/>
            </a:ln>
          </p:spPr>
          <p:txBody>
            <a:bodyPr>
              <a:noAutofit/>
            </a:bodyPr>
            <a:lstStyle/>
            <a:p>
              <a:pPr algn="ctr">
                <a:defRPr sz="1725" b="1">
                  <a:solidFill>
                    <a:srgbClr val="F4F8FC"/>
                  </a:solidFill>
                  <a:latin typeface="Arial"/>
                  <a:ea typeface="Arial"/>
                  <a:cs typeface="Arial"/>
                </a:defRPr>
              </a:pPr>
              <a:r>
                <a:rPr sz="1400" b="1" dirty="0">
                  <a:solidFill>
                    <a:srgbClr val="F4F8FC"/>
                  </a:solidFill>
                  <a:latin typeface="Arial"/>
                  <a:ea typeface="Arial"/>
                  <a:cs typeface="Arial"/>
                </a:rPr>
                <a:t>Games</a:t>
              </a:r>
            </a:p>
          </p:txBody>
        </p:sp>
        <p:sp>
          <p:nvSpPr>
            <p:cNvPr id="5" name="矩形 4">
              <a:extLst>
                <a:ext uri="{FF2B5EF4-FFF2-40B4-BE49-F238E27FC236}">
                  <a16:creationId xmlns:a16="http://schemas.microsoft.com/office/drawing/2014/main" id="{536E0C94-7B55-47C4-BB3C-E3D92B02D3E4}"/>
                </a:ext>
              </a:extLst>
            </p:cNvPr>
            <p:cNvSpPr>
              <a:spLocks noGrp="1"/>
            </p:cNvSpPr>
            <p:nvPr/>
          </p:nvSpPr>
          <p:spPr>
            <a:xfrm>
              <a:off x="6186486" y="2962274"/>
              <a:ext cx="3448050" cy="723899"/>
            </a:xfrm>
            <a:prstGeom prst="rect">
              <a:avLst/>
            </a:prstGeom>
            <a:noFill/>
            <a:ln w="0">
              <a:noFill/>
            </a:ln>
          </p:spPr>
          <p:txBody>
            <a:bodyPr>
              <a:noAutofit/>
            </a:bodyPr>
            <a:lstStyle/>
            <a:p>
              <a:pPr algn="ctr">
                <a:defRPr sz="2175" b="1">
                  <a:solidFill>
                    <a:srgbClr val="F4F8FC"/>
                  </a:solidFill>
                  <a:latin typeface="Arial"/>
                  <a:ea typeface="Arial"/>
                  <a:cs typeface="Arial"/>
                </a:defRPr>
              </a:pPr>
              <a:r>
                <a:rPr sz="1600" b="1" dirty="0">
                  <a:solidFill>
                    <a:srgbClr val="F4F8FC"/>
                  </a:solidFill>
                  <a:latin typeface="Arial"/>
                  <a:ea typeface="Arial"/>
                  <a:cs typeface="Arial"/>
                </a:rPr>
                <a:t>Parallel World</a:t>
              </a:r>
            </a:p>
            <a:p>
              <a:pPr algn="ctr">
                <a:defRPr sz="2175" b="1">
                  <a:solidFill>
                    <a:srgbClr val="F4F8FC"/>
                  </a:solidFill>
                  <a:latin typeface="Arial"/>
                  <a:ea typeface="Arial"/>
                  <a:cs typeface="Arial"/>
                </a:defRPr>
              </a:pPr>
              <a:r>
                <a:rPr sz="1600" b="1" dirty="0">
                  <a:solidFill>
                    <a:srgbClr val="F4F8FC"/>
                  </a:solidFill>
                  <a:latin typeface="Arial"/>
                  <a:ea typeface="Arial"/>
                  <a:cs typeface="Arial"/>
                </a:rPr>
                <a:t>Business Ecosystem</a:t>
              </a:r>
            </a:p>
          </p:txBody>
        </p:sp>
        <p:sp>
          <p:nvSpPr>
            <p:cNvPr id="6" name="矩形 5">
              <a:extLst>
                <a:ext uri="{FF2B5EF4-FFF2-40B4-BE49-F238E27FC236}">
                  <a16:creationId xmlns:a16="http://schemas.microsoft.com/office/drawing/2014/main" id="{F8E1DDF4-8889-4056-8389-CD2880A99CC2}"/>
                </a:ext>
              </a:extLst>
            </p:cNvPr>
            <p:cNvSpPr>
              <a:spLocks noGrp="1"/>
            </p:cNvSpPr>
            <p:nvPr/>
          </p:nvSpPr>
          <p:spPr>
            <a:xfrm>
              <a:off x="6534150" y="4772025"/>
              <a:ext cx="2781300" cy="371475"/>
            </a:xfrm>
            <a:prstGeom prst="rect">
              <a:avLst/>
            </a:prstGeom>
            <a:noFill/>
            <a:ln w="0">
              <a:noFill/>
            </a:ln>
          </p:spPr>
          <p:txBody>
            <a:bodyPr>
              <a:noAutofit/>
            </a:bodyPr>
            <a:lstStyle/>
            <a:p>
              <a:pPr algn="ctr">
                <a:defRPr sz="1725" b="1">
                  <a:solidFill>
                    <a:srgbClr val="F4F8FC"/>
                  </a:solidFill>
                  <a:latin typeface="Arial"/>
                  <a:ea typeface="Arial"/>
                  <a:cs typeface="Arial"/>
                </a:defRPr>
              </a:pPr>
              <a:r>
                <a:rPr sz="1400" b="1" dirty="0">
                  <a:solidFill>
                    <a:srgbClr val="F4F8FC"/>
                  </a:solidFill>
                  <a:latin typeface="Arial"/>
                  <a:ea typeface="Arial"/>
                  <a:cs typeface="Arial"/>
                </a:rPr>
                <a:t>Points Buyback Fund</a:t>
              </a:r>
            </a:p>
          </p:txBody>
        </p:sp>
        <p:sp>
          <p:nvSpPr>
            <p:cNvPr id="7" name="矩形 6">
              <a:extLst>
                <a:ext uri="{FF2B5EF4-FFF2-40B4-BE49-F238E27FC236}">
                  <a16:creationId xmlns:a16="http://schemas.microsoft.com/office/drawing/2014/main" id="{1F8053D1-18EB-45F5-9EA0-D443BF2D8638}"/>
                </a:ext>
              </a:extLst>
            </p:cNvPr>
            <p:cNvSpPr>
              <a:spLocks noGrp="1"/>
            </p:cNvSpPr>
            <p:nvPr/>
          </p:nvSpPr>
          <p:spPr>
            <a:xfrm>
              <a:off x="504825" y="4229100"/>
              <a:ext cx="3286125" cy="438150"/>
            </a:xfrm>
            <a:prstGeom prst="rect">
              <a:avLst/>
            </a:prstGeom>
            <a:noFill/>
            <a:ln w="0">
              <a:noFill/>
            </a:ln>
          </p:spPr>
          <p:txBody>
            <a:bodyPr>
              <a:noAutofit/>
            </a:bodyPr>
            <a:lstStyle/>
            <a:p>
              <a:pPr algn="ctr">
                <a:defRPr sz="2175" b="1">
                  <a:solidFill>
                    <a:srgbClr val="F4F8FC"/>
                  </a:solidFill>
                  <a:latin typeface="Arial"/>
                  <a:ea typeface="Arial"/>
                  <a:cs typeface="Arial"/>
                </a:defRPr>
              </a:pPr>
              <a:r>
                <a:rPr sz="1600" b="1" dirty="0">
                  <a:solidFill>
                    <a:srgbClr val="F4F8FC"/>
                  </a:solidFill>
                  <a:latin typeface="Arial"/>
                  <a:ea typeface="Arial"/>
                  <a:cs typeface="Arial"/>
                </a:rPr>
                <a:t>UAE Business Profits</a:t>
              </a:r>
            </a:p>
          </p:txBody>
        </p:sp>
        <p:sp>
          <p:nvSpPr>
            <p:cNvPr id="8" name="矩形 7">
              <a:extLst>
                <a:ext uri="{FF2B5EF4-FFF2-40B4-BE49-F238E27FC236}">
                  <a16:creationId xmlns:a16="http://schemas.microsoft.com/office/drawing/2014/main" id="{FD93ABCE-0C7B-40CA-A9FD-E561645CD766}"/>
                </a:ext>
              </a:extLst>
            </p:cNvPr>
            <p:cNvSpPr>
              <a:spLocks noGrp="1"/>
            </p:cNvSpPr>
            <p:nvPr/>
          </p:nvSpPr>
          <p:spPr>
            <a:xfrm>
              <a:off x="10900930" y="4067175"/>
              <a:ext cx="3700730" cy="704850"/>
            </a:xfrm>
            <a:prstGeom prst="rect">
              <a:avLst/>
            </a:prstGeom>
            <a:noFill/>
            <a:ln w="0">
              <a:noFill/>
            </a:ln>
          </p:spPr>
          <p:txBody>
            <a:bodyPr>
              <a:noAutofit/>
            </a:bodyPr>
            <a:lstStyle/>
            <a:p>
              <a:pPr algn="ctr">
                <a:defRPr sz="2100" b="1">
                  <a:solidFill>
                    <a:srgbClr val="F4F8FC"/>
                  </a:solidFill>
                  <a:latin typeface="Arial"/>
                  <a:ea typeface="Arial"/>
                  <a:cs typeface="Arial"/>
                </a:defRPr>
              </a:pPr>
              <a:r>
                <a:rPr sz="1600" b="1" dirty="0">
                  <a:solidFill>
                    <a:srgbClr val="F4F8FC"/>
                  </a:solidFill>
                  <a:latin typeface="Arial"/>
                  <a:ea typeface="Arial"/>
                  <a:cs typeface="Arial"/>
                </a:rPr>
                <a:t>Global Business Profits</a:t>
              </a:r>
            </a:p>
          </p:txBody>
        </p:sp>
        <p:sp>
          <p:nvSpPr>
            <p:cNvPr id="9" name="矩形 8">
              <a:extLst>
                <a:ext uri="{FF2B5EF4-FFF2-40B4-BE49-F238E27FC236}">
                  <a16:creationId xmlns:a16="http://schemas.microsoft.com/office/drawing/2014/main" id="{9DE258B1-F2A7-4FAA-92E6-D14284504BAE}"/>
                </a:ext>
              </a:extLst>
            </p:cNvPr>
            <p:cNvSpPr>
              <a:spLocks noGrp="1"/>
            </p:cNvSpPr>
            <p:nvPr/>
          </p:nvSpPr>
          <p:spPr>
            <a:xfrm>
              <a:off x="2190750" y="5314950"/>
              <a:ext cx="3429000" cy="438150"/>
            </a:xfrm>
            <a:prstGeom prst="rect">
              <a:avLst/>
            </a:prstGeom>
            <a:noFill/>
            <a:ln w="0">
              <a:noFill/>
            </a:ln>
          </p:spPr>
          <p:txBody>
            <a:bodyPr>
              <a:noAutofit/>
            </a:bodyPr>
            <a:lstStyle/>
            <a:p>
              <a:pPr algn="ctr">
                <a:defRPr sz="1950" b="1">
                  <a:solidFill>
                    <a:srgbClr val="F4F8FC"/>
                  </a:solidFill>
                  <a:latin typeface="Arial"/>
                  <a:ea typeface="Arial"/>
                  <a:cs typeface="Arial"/>
                </a:defRPr>
              </a:pPr>
              <a:r>
                <a:rPr sz="1400" b="1" dirty="0">
                  <a:solidFill>
                    <a:srgbClr val="F4F8FC"/>
                  </a:solidFill>
                  <a:latin typeface="Arial"/>
                  <a:ea typeface="Arial"/>
                  <a:cs typeface="Arial"/>
                </a:rPr>
                <a:t>Real Estate Developers</a:t>
              </a:r>
            </a:p>
          </p:txBody>
        </p:sp>
        <p:sp>
          <p:nvSpPr>
            <p:cNvPr id="10" name="矩形 9">
              <a:extLst>
                <a:ext uri="{FF2B5EF4-FFF2-40B4-BE49-F238E27FC236}">
                  <a16:creationId xmlns:a16="http://schemas.microsoft.com/office/drawing/2014/main" id="{D29183C7-7278-4770-B789-EBE4F259C337}"/>
                </a:ext>
              </a:extLst>
            </p:cNvPr>
            <p:cNvSpPr>
              <a:spLocks noGrp="1"/>
            </p:cNvSpPr>
            <p:nvPr/>
          </p:nvSpPr>
          <p:spPr>
            <a:xfrm>
              <a:off x="3924299" y="7200900"/>
              <a:ext cx="1457325" cy="381000"/>
            </a:xfrm>
            <a:prstGeom prst="rect">
              <a:avLst/>
            </a:prstGeom>
            <a:noFill/>
            <a:ln w="0">
              <a:noFill/>
            </a:ln>
          </p:spPr>
          <p:txBody>
            <a:bodyPr>
              <a:noAutofit/>
            </a:bodyPr>
            <a:lstStyle/>
            <a:p>
              <a:pPr algn="ctr">
                <a:defRPr sz="1800" b="1">
                  <a:solidFill>
                    <a:srgbClr val="F4F8FC"/>
                  </a:solidFill>
                  <a:latin typeface="Arial"/>
                  <a:ea typeface="Arial"/>
                  <a:cs typeface="Arial"/>
                </a:defRPr>
              </a:pPr>
              <a:r>
                <a:rPr sz="1400" b="1" dirty="0">
                  <a:solidFill>
                    <a:srgbClr val="F4F8FC"/>
                  </a:solidFill>
                  <a:latin typeface="Arial"/>
                  <a:ea typeface="Arial"/>
                  <a:cs typeface="Arial"/>
                </a:rPr>
                <a:t>Properties</a:t>
              </a:r>
            </a:p>
          </p:txBody>
        </p:sp>
        <p:sp>
          <p:nvSpPr>
            <p:cNvPr id="11" name="矩形 10">
              <a:extLst>
                <a:ext uri="{FF2B5EF4-FFF2-40B4-BE49-F238E27FC236}">
                  <a16:creationId xmlns:a16="http://schemas.microsoft.com/office/drawing/2014/main" id="{7D0F0E78-28DF-478D-89F1-0526572EA5EA}"/>
                </a:ext>
              </a:extLst>
            </p:cNvPr>
            <p:cNvSpPr>
              <a:spLocks noGrp="1"/>
            </p:cNvSpPr>
            <p:nvPr/>
          </p:nvSpPr>
          <p:spPr>
            <a:xfrm>
              <a:off x="10353675" y="5191125"/>
              <a:ext cx="2743200" cy="409575"/>
            </a:xfrm>
            <a:prstGeom prst="rect">
              <a:avLst/>
            </a:prstGeom>
            <a:noFill/>
            <a:ln w="0">
              <a:noFill/>
            </a:ln>
          </p:spPr>
          <p:txBody>
            <a:bodyPr>
              <a:noAutofit/>
            </a:bodyPr>
            <a:lstStyle/>
            <a:p>
              <a:pPr algn="ctr">
                <a:defRPr sz="2025" b="1">
                  <a:solidFill>
                    <a:srgbClr val="F4F8FC"/>
                  </a:solidFill>
                  <a:latin typeface="Arial"/>
                  <a:ea typeface="Arial"/>
                  <a:cs typeface="Arial"/>
                </a:defRPr>
              </a:pPr>
              <a:r>
                <a:rPr sz="1600" b="1" dirty="0">
                  <a:solidFill>
                    <a:srgbClr val="F4F8FC"/>
                  </a:solidFill>
                  <a:latin typeface="Arial"/>
                  <a:ea typeface="Arial"/>
                  <a:cs typeface="Arial"/>
                </a:rPr>
                <a:t>Merchants</a:t>
              </a:r>
            </a:p>
          </p:txBody>
        </p:sp>
        <p:sp>
          <p:nvSpPr>
            <p:cNvPr id="12" name="矩形 11">
              <a:extLst>
                <a:ext uri="{FF2B5EF4-FFF2-40B4-BE49-F238E27FC236}">
                  <a16:creationId xmlns:a16="http://schemas.microsoft.com/office/drawing/2014/main" id="{B3028559-8AC0-4556-8849-5972E9EA004E}"/>
                </a:ext>
              </a:extLst>
            </p:cNvPr>
            <p:cNvSpPr>
              <a:spLocks noGrp="1"/>
            </p:cNvSpPr>
            <p:nvPr/>
          </p:nvSpPr>
          <p:spPr>
            <a:xfrm>
              <a:off x="11344276" y="7200900"/>
              <a:ext cx="1228725" cy="371475"/>
            </a:xfrm>
            <a:prstGeom prst="rect">
              <a:avLst/>
            </a:prstGeom>
            <a:noFill/>
            <a:ln w="0">
              <a:noFill/>
            </a:ln>
          </p:spPr>
          <p:txBody>
            <a:bodyPr>
              <a:noAutofit/>
            </a:bodyPr>
            <a:lstStyle/>
            <a:p>
              <a:pPr algn="ctr">
                <a:defRPr sz="1800" b="1">
                  <a:solidFill>
                    <a:srgbClr val="F4F8FC"/>
                  </a:solidFill>
                  <a:latin typeface="Arial"/>
                  <a:ea typeface="Arial"/>
                  <a:cs typeface="Arial"/>
                </a:defRPr>
              </a:pPr>
              <a:r>
                <a:rPr sz="1400" b="1" dirty="0">
                  <a:solidFill>
                    <a:srgbClr val="F4F8FC"/>
                  </a:solidFill>
                  <a:latin typeface="Arial"/>
                  <a:ea typeface="Arial"/>
                  <a:cs typeface="Arial"/>
                </a:rPr>
                <a:t>Goods</a:t>
              </a:r>
            </a:p>
          </p:txBody>
        </p:sp>
        <p:sp>
          <p:nvSpPr>
            <p:cNvPr id="13" name="矩形 12">
              <a:extLst>
                <a:ext uri="{FF2B5EF4-FFF2-40B4-BE49-F238E27FC236}">
                  <a16:creationId xmlns:a16="http://schemas.microsoft.com/office/drawing/2014/main" id="{09F3095D-A035-487E-AF7F-DF54205628CA}"/>
                </a:ext>
              </a:extLst>
            </p:cNvPr>
            <p:cNvSpPr>
              <a:spLocks noGrp="1"/>
            </p:cNvSpPr>
            <p:nvPr/>
          </p:nvSpPr>
          <p:spPr>
            <a:xfrm>
              <a:off x="11287125" y="7552297"/>
              <a:ext cx="1343026" cy="371475"/>
            </a:xfrm>
            <a:prstGeom prst="rect">
              <a:avLst/>
            </a:prstGeom>
            <a:noFill/>
            <a:ln w="0">
              <a:noFill/>
            </a:ln>
          </p:spPr>
          <p:txBody>
            <a:bodyPr>
              <a:noAutofit/>
            </a:bodyPr>
            <a:lstStyle/>
            <a:p>
              <a:pPr algn="ctr">
                <a:defRPr sz="1800" b="1">
                  <a:solidFill>
                    <a:srgbClr val="F4F8FC"/>
                  </a:solidFill>
                  <a:latin typeface="Arial"/>
                  <a:ea typeface="Arial"/>
                  <a:cs typeface="Arial"/>
                </a:defRPr>
              </a:pPr>
              <a:r>
                <a:rPr sz="1400" b="1" dirty="0">
                  <a:solidFill>
                    <a:srgbClr val="F4F8FC"/>
                  </a:solidFill>
                  <a:latin typeface="Arial"/>
                  <a:ea typeface="Arial"/>
                  <a:cs typeface="Arial"/>
                </a:rPr>
                <a:t>Services</a:t>
              </a:r>
            </a:p>
          </p:txBody>
        </p:sp>
        <p:sp>
          <p:nvSpPr>
            <p:cNvPr id="14" name="矩形 13">
              <a:extLst>
                <a:ext uri="{FF2B5EF4-FFF2-40B4-BE49-F238E27FC236}">
                  <a16:creationId xmlns:a16="http://schemas.microsoft.com/office/drawing/2014/main" id="{7DEB0B74-B2CA-4F31-9149-4E583316D125}"/>
                </a:ext>
              </a:extLst>
            </p:cNvPr>
            <p:cNvSpPr>
              <a:spLocks noGrp="1"/>
            </p:cNvSpPr>
            <p:nvPr/>
          </p:nvSpPr>
          <p:spPr>
            <a:xfrm>
              <a:off x="6191250" y="7458075"/>
              <a:ext cx="3590925" cy="657226"/>
            </a:xfrm>
            <a:prstGeom prst="rect">
              <a:avLst/>
            </a:prstGeom>
            <a:noFill/>
            <a:ln w="0">
              <a:noFill/>
            </a:ln>
          </p:spPr>
          <p:txBody>
            <a:bodyPr>
              <a:noAutofit/>
            </a:bodyPr>
            <a:lstStyle/>
            <a:p>
              <a:pPr algn="ctr">
                <a:defRPr sz="1800" b="1">
                  <a:solidFill>
                    <a:srgbClr val="F4F8FC"/>
                  </a:solidFill>
                  <a:latin typeface="Arial"/>
                  <a:ea typeface="Arial"/>
                  <a:cs typeface="Arial"/>
                </a:defRPr>
              </a:pPr>
              <a:r>
                <a:rPr sz="1400" b="1" dirty="0">
                  <a:solidFill>
                    <a:srgbClr val="F4F8FC"/>
                  </a:solidFill>
                  <a:latin typeface="Arial"/>
                  <a:ea typeface="Arial"/>
                  <a:cs typeface="Arial"/>
                </a:rPr>
                <a:t>Merchants Set Their</a:t>
              </a:r>
            </a:p>
            <a:p>
              <a:pPr algn="ctr">
                <a:defRPr sz="1800" b="1">
                  <a:solidFill>
                    <a:srgbClr val="F4F8FC"/>
                  </a:solidFill>
                  <a:latin typeface="Arial"/>
                  <a:ea typeface="Arial"/>
                  <a:cs typeface="Arial"/>
                </a:defRPr>
              </a:pPr>
              <a:r>
                <a:rPr sz="1400" b="1" dirty="0">
                  <a:solidFill>
                    <a:srgbClr val="F4F8FC"/>
                  </a:solidFill>
                  <a:latin typeface="Arial"/>
                  <a:ea typeface="Arial"/>
                  <a:cs typeface="Arial"/>
                </a:rPr>
                <a:t>Revenue Share</a:t>
              </a:r>
            </a:p>
          </p:txBody>
        </p:sp>
      </p:grpSp>
      <p:sp>
        <p:nvSpPr>
          <p:cNvPr id="1000000" name="Future World Rights Watermark"/>
          <p:cNvSpPr>
            <a:spLocks noGrp="1"/>
          </p:cNvSpPr>
          <p:nvPr/>
        </p:nvSpPr>
        <p:spPr>
          <a:xfrm>
            <a:off x="228600" y="6610350"/>
            <a:ext cx="3000375" cy="133350"/>
          </a:xfrm>
          <a:prstGeom prst="rect">
            <a:avLst/>
          </a:prstGeom>
          <a:noFill/>
          <a:ln w="0">
            <a:noFill/>
          </a:ln>
        </p:spPr>
        <p:txBody>
          <a:bodyPr wrap="none" lIns="0" tIns="0" rIns="0" bIns="0">
            <a:noAutofit/>
          </a:bodyPr>
          <a:lstStyle/>
          <a:p>
            <a:pPr>
              <a:defRPr sz="788">
                <a:solidFill>
                  <a:srgbClr val="BEC9D4"/>
                </a:solidFill>
                <a:latin typeface="Arial"/>
                <a:ea typeface="Arial"/>
                <a:cs typeface="Arial"/>
              </a:defRPr>
            </a:pPr>
            <a:r>
              <a:rPr sz="788">
                <a:solidFill>
                  <a:srgbClr val="BEC9D4"/>
                </a:solidFill>
                <a:latin typeface="Arial"/>
                <a:ea typeface="Arial"/>
                <a:cs typeface="Arial"/>
              </a:rPr>
              <a:t>® 2026, all rights reserved by Future World Holding Ltd</a:t>
            </a:r>
          </a:p>
        </p:txBody>
      </p:sp>
      <p:sp>
        <p:nvSpPr>
          <p:cNvPr id="1000001" name="Corrected Page Number"/>
          <p:cNvSpPr>
            <a:spLocks noGrp="1"/>
          </p:cNvSpPr>
          <p:nvPr/>
        </p:nvSpPr>
        <p:spPr>
          <a:xfrm>
            <a:off x="11430000" y="6610350"/>
            <a:ext cx="523875" cy="123825"/>
          </a:xfrm>
          <a:prstGeom prst="rect">
            <a:avLst/>
          </a:prstGeom>
          <a:noFill/>
          <a:ln w="0">
            <a:noFill/>
          </a:ln>
        </p:spPr>
        <p:txBody>
          <a:bodyPr wrap="none" lIns="0" tIns="0" rIns="0" bIns="0">
            <a:noAutofit/>
          </a:bodyPr>
          <a:lstStyle/>
          <a:p>
            <a:pPr algn="r">
              <a:defRPr sz="750">
                <a:solidFill>
                  <a:srgbClr val="BEC9D4"/>
                </a:solidFill>
                <a:latin typeface="Arial"/>
                <a:ea typeface="Arial"/>
                <a:cs typeface="Arial"/>
              </a:defRPr>
            </a:pPr>
            <a:r>
              <a:rPr sz="750">
                <a:solidFill>
                  <a:srgbClr val="BEC9D4"/>
                </a:solidFill>
                <a:latin typeface="Arial"/>
                <a:ea typeface="Arial"/>
                <a:cs typeface="Arial"/>
              </a:rPr>
              <a:t>07 / 15</a:t>
            </a:r>
          </a:p>
        </p:txBody>
      </p:sp>
    </p:spTree>
    <p:extLst>
      <p:ext uri="{BB962C8B-B14F-4D97-AF65-F5344CB8AC3E}">
        <p14:creationId xmlns:p14="http://schemas.microsoft.com/office/powerpoint/2010/main" val="18406761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20914"/>
        </a:solidFill>
        <a:effectLst/>
      </p:bgPr>
    </p:bg>
    <p:spTree>
      <p:nvGrpSpPr>
        <p:cNvPr id="1" name=""/>
        <p:cNvGrpSpPr/>
        <p:nvPr/>
      </p:nvGrpSpPr>
      <p:grpSpPr>
        <a:xfrm>
          <a:off x="0" y="0"/>
          <a:ext cx="0" cy="0"/>
          <a:chOff x="0" y="0"/>
          <a:chExt cx="0" cy="0"/>
        </a:xfrm>
      </p:grpSpPr>
      <p:pic>
        <p:nvPicPr>
          <p:cNvPr id="67" name="图片 31"/>
          <p:cNvPicPr>
            <a:picLocks noChangeAspect="1"/>
          </p:cNvPicPr>
          <p:nvPr/>
        </p:nvPicPr>
        <p:blipFill>
          <a:blip r:embed="rId3"/>
          <a:srcRect t="27" b="27"/>
          <a:stretch>
            <a:fillRect/>
          </a:stretch>
        </p:blipFill>
        <p:spPr>
          <a:xfrm>
            <a:off x="0" y="0"/>
            <a:ext cx="12192000" cy="6858000"/>
          </a:xfrm>
          <a:prstGeom prst="rect">
            <a:avLst/>
          </a:prstGeom>
        </p:spPr>
      </p:pic>
      <p:sp>
        <p:nvSpPr>
          <p:cNvPr id="2" name="merchant-condition-surface">
            <a:extLst>
              <a:ext uri="{FF2B5EF4-FFF2-40B4-BE49-F238E27FC236}">
                <a16:creationId xmlns:a16="http://schemas.microsoft.com/office/drawing/2014/main" id="{5AFD6854-A2B1-44D4-80C2-287E19D39182}"/>
              </a:ext>
            </a:extLst>
          </p:cNvPr>
          <p:cNvSpPr>
            <a:spLocks noGrp="1"/>
          </p:cNvSpPr>
          <p:nvPr/>
        </p:nvSpPr>
        <p:spPr>
          <a:xfrm>
            <a:off x="647700" y="1428750"/>
            <a:ext cx="3429000" cy="552450"/>
          </a:xfrm>
          <a:prstGeom prst="roundRect">
            <a:avLst>
              <a:gd name="adj" fmla="val 13793"/>
            </a:avLst>
          </a:prstGeom>
          <a:noFill/>
          <a:ln w="9525">
            <a:solidFill>
              <a:srgbClr val="2B7198"/>
            </a:solidFill>
            <a:prstDash val="solid"/>
          </a:ln>
        </p:spPr>
        <p:style>
          <a:lnRef idx="0">
            <a:scrgbClr r="0" g="0" b="0"/>
          </a:lnRef>
          <a:fillRef idx="0">
            <a:scrgbClr r="0" g="0" b="0"/>
          </a:fillRef>
          <a:effectRef idx="6">
            <a:scrgbClr r="0" g="0" b="0"/>
          </a:effectRef>
          <a:fontRef idx="major"/>
        </p:style>
        <p:txBody>
          <a:bodyPr/>
          <a:lstStyle/>
          <a:p>
            <a:endParaRPr/>
          </a:p>
        </p:txBody>
      </p:sp>
      <p:sp>
        <p:nvSpPr>
          <p:cNvPr id="3" name="share-setting-surface">
            <a:extLst>
              <a:ext uri="{FF2B5EF4-FFF2-40B4-BE49-F238E27FC236}">
                <a16:creationId xmlns:a16="http://schemas.microsoft.com/office/drawing/2014/main" id="{174BE45E-718E-4024-9260-780F7D718B62}"/>
              </a:ext>
            </a:extLst>
          </p:cNvPr>
          <p:cNvSpPr>
            <a:spLocks noGrp="1"/>
          </p:cNvSpPr>
          <p:nvPr/>
        </p:nvSpPr>
        <p:spPr>
          <a:xfrm>
            <a:off x="4524375" y="1352550"/>
            <a:ext cx="3257550" cy="609600"/>
          </a:xfrm>
          <a:prstGeom prst="roundRect">
            <a:avLst>
              <a:gd name="adj" fmla="val 12500"/>
            </a:avLst>
          </a:prstGeom>
          <a:solidFill>
            <a:srgbClr val="020914">
              <a:alpha val="43000"/>
            </a:srgbClr>
          </a:solidFill>
          <a:ln w="14288">
            <a:solidFill>
              <a:srgbClr val="57C9FF"/>
            </a:solidFill>
            <a:prstDash val="solid"/>
          </a:ln>
        </p:spPr>
        <p:style>
          <a:lnRef idx="0">
            <a:scrgbClr r="0" g="0" b="0"/>
          </a:lnRef>
          <a:fillRef idx="0">
            <a:scrgbClr r="0" g="0" b="0"/>
          </a:fillRef>
          <a:effectRef idx="6">
            <a:scrgbClr r="0" g="0" b="0"/>
          </a:effectRef>
          <a:fontRef idx="major"/>
        </p:style>
        <p:txBody>
          <a:bodyPr/>
          <a:lstStyle/>
          <a:p>
            <a:endParaRPr/>
          </a:p>
        </p:txBody>
      </p:sp>
      <p:sp>
        <p:nvSpPr>
          <p:cNvPr id="4" name="free-entry-surface">
            <a:extLst>
              <a:ext uri="{FF2B5EF4-FFF2-40B4-BE49-F238E27FC236}">
                <a16:creationId xmlns:a16="http://schemas.microsoft.com/office/drawing/2014/main" id="{9134583C-7E4D-4B89-85FC-8228C1B50CF6}"/>
              </a:ext>
            </a:extLst>
          </p:cNvPr>
          <p:cNvSpPr>
            <a:spLocks noGrp="1"/>
          </p:cNvSpPr>
          <p:nvPr/>
        </p:nvSpPr>
        <p:spPr>
          <a:xfrm>
            <a:off x="7239000" y="2647950"/>
            <a:ext cx="2381250" cy="533400"/>
          </a:xfrm>
          <a:prstGeom prst="roundRect">
            <a:avLst>
              <a:gd name="adj" fmla="val 14286"/>
            </a:avLst>
          </a:prstGeom>
          <a:solidFill>
            <a:srgbClr val="071321">
              <a:alpha val="59000"/>
            </a:srgbClr>
          </a:solidFill>
          <a:ln w="9525">
            <a:solidFill>
              <a:srgbClr val="2B7198"/>
            </a:solidFill>
            <a:prstDash val="solid"/>
          </a:ln>
        </p:spPr>
        <p:style>
          <a:lnRef idx="0">
            <a:scrgbClr r="0" g="0" b="0"/>
          </a:lnRef>
          <a:fillRef idx="0">
            <a:scrgbClr r="0" g="0" b="0"/>
          </a:fillRef>
          <a:effectRef idx="6">
            <a:scrgbClr r="0" g="0" b="0"/>
          </a:effectRef>
          <a:fontRef idx="major"/>
        </p:style>
        <p:txBody>
          <a:bodyPr/>
          <a:lstStyle/>
          <a:p>
            <a:endParaRPr/>
          </a:p>
        </p:txBody>
      </p:sp>
      <p:sp>
        <p:nvSpPr>
          <p:cNvPr id="5" name="gate-anchor-a">
            <a:extLst>
              <a:ext uri="{FF2B5EF4-FFF2-40B4-BE49-F238E27FC236}">
                <a16:creationId xmlns:a16="http://schemas.microsoft.com/office/drawing/2014/main" id="{C8F22D42-F993-487C-8E85-41BCD9E38FE6}"/>
              </a:ext>
            </a:extLst>
          </p:cNvPr>
          <p:cNvSpPr>
            <a:spLocks noGrp="1"/>
          </p:cNvSpPr>
          <p:nvPr/>
        </p:nvSpPr>
        <p:spPr>
          <a:xfrm>
            <a:off x="4905375" y="3162300"/>
            <a:ext cx="19050" cy="19050"/>
          </a:xfrm>
          <a:prstGeom prst="ellipse">
            <a:avLst/>
          </a:prstGeom>
          <a:noFill/>
          <a:ln w="0">
            <a:noFill/>
            <a:prstDash val="solid"/>
          </a:ln>
        </p:spPr>
        <p:txBody>
          <a:bodyPr/>
          <a:lstStyle/>
          <a:p>
            <a:endParaRPr/>
          </a:p>
        </p:txBody>
      </p:sp>
      <p:sp>
        <p:nvSpPr>
          <p:cNvPr id="6" name="gate-anchor-b">
            <a:extLst>
              <a:ext uri="{FF2B5EF4-FFF2-40B4-BE49-F238E27FC236}">
                <a16:creationId xmlns:a16="http://schemas.microsoft.com/office/drawing/2014/main" id="{2479DC45-4184-434D-8735-8001F18A2EBF}"/>
              </a:ext>
            </a:extLst>
          </p:cNvPr>
          <p:cNvSpPr>
            <a:spLocks noGrp="1"/>
          </p:cNvSpPr>
          <p:nvPr/>
        </p:nvSpPr>
        <p:spPr>
          <a:xfrm>
            <a:off x="5467350" y="2181225"/>
            <a:ext cx="19050" cy="19050"/>
          </a:xfrm>
          <a:prstGeom prst="ellipse">
            <a:avLst/>
          </a:prstGeom>
          <a:noFill/>
          <a:ln w="0">
            <a:noFill/>
            <a:prstDash val="solid"/>
          </a:ln>
        </p:spPr>
        <p:txBody>
          <a:bodyPr/>
          <a:lstStyle/>
          <a:p>
            <a:endParaRPr/>
          </a:p>
        </p:txBody>
      </p:sp>
      <p:sp>
        <p:nvSpPr>
          <p:cNvPr id="7" name="gate-anchor-c">
            <a:extLst>
              <a:ext uri="{FF2B5EF4-FFF2-40B4-BE49-F238E27FC236}">
                <a16:creationId xmlns:a16="http://schemas.microsoft.com/office/drawing/2014/main" id="{A99D279B-1D00-48E4-B118-727A728FB04F}"/>
              </a:ext>
            </a:extLst>
          </p:cNvPr>
          <p:cNvSpPr>
            <a:spLocks noGrp="1"/>
          </p:cNvSpPr>
          <p:nvPr/>
        </p:nvSpPr>
        <p:spPr>
          <a:xfrm>
            <a:off x="6743700" y="3276600"/>
            <a:ext cx="19050" cy="19050"/>
          </a:xfrm>
          <a:prstGeom prst="ellipse">
            <a:avLst/>
          </a:prstGeom>
          <a:noFill/>
          <a:ln w="0">
            <a:noFill/>
            <a:prstDash val="solid"/>
          </a:ln>
        </p:spPr>
        <p:txBody>
          <a:bodyPr/>
          <a:lstStyle/>
          <a:p>
            <a:endParaRPr/>
          </a:p>
        </p:txBody>
      </p:sp>
      <p:cxnSp>
        <p:nvCxnSpPr>
          <p:cNvPr id="74" name="连接符: 肘形 38"/>
          <p:cNvCxnSpPr>
            <a:stCxn id="2" idx="3"/>
            <a:endCxn id="5" idx="2"/>
          </p:cNvCxnSpPr>
          <p:nvPr/>
        </p:nvCxnSpPr>
        <p:spPr>
          <a:xfrm>
            <a:off x="4076700" y="1704975"/>
            <a:ext cx="828675" cy="1466850"/>
          </a:xfrm>
          <a:prstGeom prst="bentConnector3">
            <a:avLst>
              <a:gd name="adj1" fmla="val 27586"/>
            </a:avLst>
          </a:prstGeom>
          <a:ln w="14288">
            <a:solidFill>
              <a:srgbClr val="61CFFF"/>
            </a:solidFill>
            <a:prstDash val="solid"/>
            <a:headEnd type="oval" w="sm" len="sm"/>
          </a:ln>
        </p:spPr>
      </p:cxnSp>
      <p:cxnSp>
        <p:nvCxnSpPr>
          <p:cNvPr id="75" name="直接箭头连接符 39"/>
          <p:cNvCxnSpPr>
            <a:stCxn id="3" idx="2"/>
            <a:endCxn id="6" idx="0"/>
          </p:cNvCxnSpPr>
          <p:nvPr/>
        </p:nvCxnSpPr>
        <p:spPr>
          <a:xfrm flipH="1">
            <a:off x="5476875" y="1962150"/>
            <a:ext cx="676275" cy="219075"/>
          </a:xfrm>
          <a:prstGeom prst="straightConnector1">
            <a:avLst/>
          </a:prstGeom>
          <a:ln w="14288">
            <a:solidFill>
              <a:srgbClr val="61CFFF"/>
            </a:solidFill>
            <a:prstDash val="solid"/>
            <a:headEnd type="oval" w="sm" len="sm"/>
          </a:ln>
        </p:spPr>
      </p:cxnSp>
      <p:cxnSp>
        <p:nvCxnSpPr>
          <p:cNvPr id="76" name="连接符: 肘形 40"/>
          <p:cNvCxnSpPr>
            <a:stCxn id="4" idx="1"/>
            <a:endCxn id="7" idx="6"/>
          </p:cNvCxnSpPr>
          <p:nvPr/>
        </p:nvCxnSpPr>
        <p:spPr>
          <a:xfrm flipH="1">
            <a:off x="6762750" y="2914650"/>
            <a:ext cx="476250" cy="371475"/>
          </a:xfrm>
          <a:prstGeom prst="bentConnector3">
            <a:avLst>
              <a:gd name="adj1" fmla="val 50000"/>
            </a:avLst>
          </a:prstGeom>
          <a:ln w="14288">
            <a:solidFill>
              <a:srgbClr val="61CFFF"/>
            </a:solidFill>
            <a:prstDash val="solid"/>
            <a:headEnd type="oval" w="sm" len="sm"/>
          </a:ln>
        </p:spPr>
      </p:cxnSp>
      <p:sp>
        <p:nvSpPr>
          <p:cNvPr id="11" name="slide-title">
            <a:extLst>
              <a:ext uri="{FF2B5EF4-FFF2-40B4-BE49-F238E27FC236}">
                <a16:creationId xmlns:a16="http://schemas.microsoft.com/office/drawing/2014/main" id="{BE14E63E-A332-4F9B-B399-354C2CA98445}"/>
              </a:ext>
            </a:extLst>
          </p:cNvPr>
          <p:cNvSpPr>
            <a:spLocks noGrp="1"/>
          </p:cNvSpPr>
          <p:nvPr/>
        </p:nvSpPr>
        <p:spPr>
          <a:xfrm>
            <a:off x="1152525" y="409575"/>
            <a:ext cx="5248275" cy="523875"/>
          </a:xfrm>
          <a:prstGeom prst="rect">
            <a:avLst/>
          </a:prstGeom>
          <a:noFill/>
          <a:ln w="0">
            <a:noFill/>
            <a:prstDash val="solid"/>
          </a:ln>
        </p:spPr>
        <p:txBody>
          <a:bodyPr lIns="0" tIns="0" rIns="0" bIns="0" anchor="ctr">
            <a:noAutofit/>
          </a:bodyPr>
          <a:lstStyle/>
          <a:p>
            <a:pPr algn="l">
              <a:buNone/>
              <a:defRPr sz="3000" b="1">
                <a:solidFill>
                  <a:srgbClr val="F4FAFF"/>
                </a:solidFill>
                <a:latin typeface="Aptos"/>
                <a:ea typeface="Aptos"/>
                <a:cs typeface="Aptos"/>
              </a:defRPr>
            </a:pPr>
            <a:r>
              <a:rPr sz="3000" b="1">
                <a:solidFill>
                  <a:srgbClr val="F4FAFF"/>
                </a:solidFill>
                <a:latin typeface="Aptos"/>
                <a:ea typeface="Aptos"/>
                <a:cs typeface="Aptos"/>
              </a:rPr>
              <a:t>Merchant Participation</a:t>
            </a:r>
            <a:endParaRPr sz="3200" b="1">
              <a:solidFill>
                <a:srgbClr val="F4FAFF"/>
              </a:solidFill>
            </a:endParaRPr>
          </a:p>
        </p:txBody>
      </p:sp>
      <p:sp>
        <p:nvSpPr>
          <p:cNvPr id="13" name="merchant-condition">
            <a:extLst>
              <a:ext uri="{FF2B5EF4-FFF2-40B4-BE49-F238E27FC236}">
                <a16:creationId xmlns:a16="http://schemas.microsoft.com/office/drawing/2014/main" id="{9D27A50B-3211-4FB2-9BE4-3E1401D30482}"/>
              </a:ext>
            </a:extLst>
          </p:cNvPr>
          <p:cNvSpPr>
            <a:spLocks noGrp="1"/>
          </p:cNvSpPr>
          <p:nvPr/>
        </p:nvSpPr>
        <p:spPr>
          <a:xfrm>
            <a:off x="762000" y="1504950"/>
            <a:ext cx="3200400" cy="400050"/>
          </a:xfrm>
          <a:prstGeom prst="rect">
            <a:avLst/>
          </a:prstGeom>
          <a:noFill/>
          <a:ln w="0">
            <a:noFill/>
            <a:prstDash val="solid"/>
          </a:ln>
        </p:spPr>
        <p:txBody>
          <a:bodyPr lIns="0" tIns="0" rIns="0" bIns="0" anchor="ctr">
            <a:noAutofit/>
          </a:bodyPr>
          <a:lstStyle/>
          <a:p>
            <a:pPr algn="ctr">
              <a:buNone/>
              <a:defRPr sz="1500" b="0">
                <a:solidFill>
                  <a:srgbClr val="F3FAFF"/>
                </a:solidFill>
                <a:latin typeface="Aptos"/>
                <a:ea typeface="Aptos"/>
                <a:cs typeface="Aptos"/>
              </a:defRPr>
            </a:pPr>
            <a:r>
              <a:rPr sz="1500" b="0">
                <a:solidFill>
                  <a:srgbClr val="F3FAFF"/>
                </a:solidFill>
                <a:latin typeface="Aptos"/>
                <a:ea typeface="Aptos"/>
                <a:cs typeface="Aptos"/>
              </a:rPr>
              <a:t>Merchants Accepting</a:t>
            </a:r>
          </a:p>
          <a:p>
            <a:pPr algn="ctr">
              <a:buNone/>
              <a:defRPr sz="1500" b="0">
                <a:solidFill>
                  <a:srgbClr val="F3FAFF"/>
                </a:solidFill>
                <a:latin typeface="Aptos"/>
                <a:ea typeface="Aptos"/>
                <a:cs typeface="Aptos"/>
              </a:defRPr>
            </a:pPr>
            <a:r>
              <a:rPr sz="1500" b="0">
                <a:solidFill>
                  <a:srgbClr val="F3FAFF"/>
                </a:solidFill>
                <a:latin typeface="Aptos"/>
                <a:ea typeface="Aptos"/>
                <a:cs typeface="Aptos"/>
              </a:rPr>
              <a:t>Voucher Payments</a:t>
            </a:r>
          </a:p>
        </p:txBody>
      </p:sp>
      <p:sp>
        <p:nvSpPr>
          <p:cNvPr id="14" name="share-setting">
            <a:extLst>
              <a:ext uri="{FF2B5EF4-FFF2-40B4-BE49-F238E27FC236}">
                <a16:creationId xmlns:a16="http://schemas.microsoft.com/office/drawing/2014/main" id="{841482B4-A258-4C66-90BE-B915086B3D16}"/>
              </a:ext>
            </a:extLst>
          </p:cNvPr>
          <p:cNvSpPr>
            <a:spLocks noGrp="1"/>
          </p:cNvSpPr>
          <p:nvPr/>
        </p:nvSpPr>
        <p:spPr>
          <a:xfrm>
            <a:off x="4638675" y="1419225"/>
            <a:ext cx="3028950" cy="466725"/>
          </a:xfrm>
          <a:prstGeom prst="rect">
            <a:avLst/>
          </a:prstGeom>
          <a:noFill/>
          <a:ln w="0">
            <a:noFill/>
            <a:prstDash val="solid"/>
          </a:ln>
        </p:spPr>
        <p:txBody>
          <a:bodyPr lIns="0" tIns="0" rIns="0" bIns="0" anchor="ctr">
            <a:noAutofit/>
          </a:bodyPr>
          <a:lstStyle/>
          <a:p>
            <a:pPr algn="ctr">
              <a:buNone/>
              <a:defRPr sz="1575" b="1">
                <a:solidFill>
                  <a:srgbClr val="F3FAFF"/>
                </a:solidFill>
                <a:latin typeface="Aptos"/>
                <a:ea typeface="Aptos"/>
                <a:cs typeface="Aptos"/>
              </a:defRPr>
            </a:pPr>
            <a:r>
              <a:rPr sz="1575" b="1">
                <a:solidFill>
                  <a:srgbClr val="F3FAFF"/>
                </a:solidFill>
                <a:latin typeface="Aptos"/>
                <a:ea typeface="Aptos"/>
                <a:cs typeface="Aptos"/>
              </a:rPr>
              <a:t>Contribution Rate</a:t>
            </a:r>
          </a:p>
          <a:p>
            <a:pPr algn="ctr">
              <a:buNone/>
              <a:defRPr sz="1575" b="1">
                <a:solidFill>
                  <a:srgbClr val="F3FAFF"/>
                </a:solidFill>
                <a:latin typeface="Aptos"/>
                <a:ea typeface="Aptos"/>
                <a:cs typeface="Aptos"/>
              </a:defRPr>
            </a:pPr>
            <a:r>
              <a:rPr sz="1575" b="1">
                <a:solidFill>
                  <a:srgbClr val="F3FAFF"/>
                </a:solidFill>
                <a:latin typeface="Aptos"/>
                <a:ea typeface="Aptos"/>
                <a:cs typeface="Aptos"/>
              </a:rPr>
              <a:t>Set by Each Merchant</a:t>
            </a:r>
          </a:p>
        </p:txBody>
      </p:sp>
      <p:sp>
        <p:nvSpPr>
          <p:cNvPr id="15" name="free-entry">
            <a:extLst>
              <a:ext uri="{FF2B5EF4-FFF2-40B4-BE49-F238E27FC236}">
                <a16:creationId xmlns:a16="http://schemas.microsoft.com/office/drawing/2014/main" id="{BD55CA5D-4AC9-4906-8347-57268AF9BB9A}"/>
              </a:ext>
            </a:extLst>
          </p:cNvPr>
          <p:cNvSpPr>
            <a:spLocks noGrp="1"/>
          </p:cNvSpPr>
          <p:nvPr/>
        </p:nvSpPr>
        <p:spPr>
          <a:xfrm>
            <a:off x="7334250" y="2695575"/>
            <a:ext cx="2190750" cy="438150"/>
          </a:xfrm>
          <a:prstGeom prst="rect">
            <a:avLst/>
          </a:prstGeom>
          <a:noFill/>
          <a:ln w="0">
            <a:noFill/>
            <a:prstDash val="solid"/>
          </a:ln>
        </p:spPr>
        <p:txBody>
          <a:bodyPr lIns="0" tIns="0" rIns="0" bIns="0" anchor="ctr">
            <a:noAutofit/>
          </a:bodyPr>
          <a:lstStyle/>
          <a:p>
            <a:pPr algn="ctr">
              <a:buNone/>
              <a:defRPr sz="1575" b="0">
                <a:solidFill>
                  <a:srgbClr val="F3FAFF"/>
                </a:solidFill>
                <a:latin typeface="Aptos"/>
                <a:ea typeface="Aptos"/>
                <a:cs typeface="Aptos"/>
              </a:defRPr>
            </a:pPr>
            <a:r>
              <a:rPr sz="1575" b="0">
                <a:solidFill>
                  <a:srgbClr val="F3FAFF"/>
                </a:solidFill>
                <a:latin typeface="Aptos"/>
                <a:ea typeface="Aptos"/>
                <a:cs typeface="Aptos"/>
              </a:rPr>
              <a:t>Free Entry to the</a:t>
            </a:r>
          </a:p>
          <a:p>
            <a:pPr algn="ctr">
              <a:buNone/>
              <a:defRPr sz="1575" b="0">
                <a:solidFill>
                  <a:srgbClr val="F3FAFF"/>
                </a:solidFill>
                <a:latin typeface="Aptos"/>
                <a:ea typeface="Aptos"/>
                <a:cs typeface="Aptos"/>
              </a:defRPr>
            </a:pPr>
            <a:r>
              <a:rPr sz="1575" b="0">
                <a:solidFill>
                  <a:srgbClr val="F3FAFF"/>
                </a:solidFill>
                <a:latin typeface="Aptos"/>
                <a:ea typeface="Aptos"/>
                <a:cs typeface="Aptos"/>
              </a:rPr>
              <a:t>Digital City</a:t>
            </a:r>
          </a:p>
        </p:txBody>
      </p:sp>
      <p:sp>
        <p:nvSpPr>
          <p:cNvPr id="16" name="gate-n-percent">
            <a:extLst>
              <a:ext uri="{FF2B5EF4-FFF2-40B4-BE49-F238E27FC236}">
                <a16:creationId xmlns:a16="http://schemas.microsoft.com/office/drawing/2014/main" id="{E8CFD4F3-A785-4B79-BEE3-89BDF580E035}"/>
              </a:ext>
            </a:extLst>
          </p:cNvPr>
          <p:cNvSpPr>
            <a:spLocks noGrp="1"/>
          </p:cNvSpPr>
          <p:nvPr/>
        </p:nvSpPr>
        <p:spPr>
          <a:xfrm>
            <a:off x="5200650" y="3105150"/>
            <a:ext cx="762000" cy="685800"/>
          </a:xfrm>
          <a:prstGeom prst="rect">
            <a:avLst/>
          </a:prstGeom>
          <a:noFill/>
          <a:ln w="0">
            <a:noFill/>
            <a:prstDash val="solid"/>
          </a:ln>
        </p:spPr>
        <p:txBody>
          <a:bodyPr lIns="0" tIns="0" rIns="0" bIns="0" anchor="ctr">
            <a:noAutofit/>
          </a:bodyPr>
          <a:lstStyle/>
          <a:p>
            <a:pPr algn="ctr">
              <a:buNone/>
              <a:defRPr sz="2850" b="1">
                <a:solidFill>
                  <a:srgbClr val="BCEBFF"/>
                </a:solidFill>
                <a:latin typeface="Aptos"/>
                <a:ea typeface="Aptos"/>
                <a:cs typeface="Aptos"/>
              </a:defRPr>
            </a:pPr>
            <a:r>
              <a:rPr sz="2850" b="1">
                <a:solidFill>
                  <a:srgbClr val="BCEBFF"/>
                </a:solidFill>
                <a:latin typeface="Aptos"/>
                <a:ea typeface="Aptos"/>
                <a:cs typeface="Aptos"/>
              </a:rPr>
              <a:t>N%</a:t>
            </a:r>
          </a:p>
        </p:txBody>
      </p:sp>
      <p:sp>
        <p:nvSpPr>
          <p:cNvPr id="17" name="market-value">
            <a:extLst>
              <a:ext uri="{FF2B5EF4-FFF2-40B4-BE49-F238E27FC236}">
                <a16:creationId xmlns:a16="http://schemas.microsoft.com/office/drawing/2014/main" id="{39133D09-5A9E-4DD2-961E-3104C9130102}"/>
              </a:ext>
            </a:extLst>
          </p:cNvPr>
          <p:cNvSpPr>
            <a:spLocks noGrp="1"/>
          </p:cNvSpPr>
          <p:nvPr/>
        </p:nvSpPr>
        <p:spPr>
          <a:xfrm>
            <a:off x="8139112" y="685800"/>
            <a:ext cx="2771775" cy="523875"/>
          </a:xfrm>
          <a:prstGeom prst="rect">
            <a:avLst/>
          </a:prstGeom>
          <a:noFill/>
          <a:ln w="0">
            <a:noFill/>
            <a:prstDash val="solid"/>
          </a:ln>
        </p:spPr>
        <p:txBody>
          <a:bodyPr lIns="0" tIns="0" rIns="0" bIns="0" anchor="ctr">
            <a:noAutofit/>
          </a:bodyPr>
          <a:lstStyle/>
          <a:p>
            <a:pPr algn="ctr">
              <a:buNone/>
              <a:defRPr sz="3000" b="1">
                <a:solidFill>
                  <a:srgbClr val="E7F8FF"/>
                </a:solidFill>
                <a:latin typeface="Aptos"/>
                <a:ea typeface="Aptos"/>
                <a:cs typeface="Aptos"/>
              </a:defRPr>
            </a:pPr>
            <a:r>
              <a:rPr sz="3000" b="1" dirty="0">
                <a:solidFill>
                  <a:srgbClr val="E7F8FF"/>
                </a:solidFill>
                <a:latin typeface="Aptos"/>
                <a:ea typeface="Aptos"/>
                <a:cs typeface="Aptos"/>
              </a:rPr>
              <a:t>US$1 Billion</a:t>
            </a:r>
          </a:p>
        </p:txBody>
      </p:sp>
      <p:sp>
        <p:nvSpPr>
          <p:cNvPr id="18" name="market-caption">
            <a:extLst>
              <a:ext uri="{FF2B5EF4-FFF2-40B4-BE49-F238E27FC236}">
                <a16:creationId xmlns:a16="http://schemas.microsoft.com/office/drawing/2014/main" id="{AE009820-26F3-4AB3-8BF4-FF392DD6B355}"/>
              </a:ext>
            </a:extLst>
          </p:cNvPr>
          <p:cNvSpPr>
            <a:spLocks noGrp="1"/>
          </p:cNvSpPr>
          <p:nvPr/>
        </p:nvSpPr>
        <p:spPr>
          <a:xfrm>
            <a:off x="8067674" y="1138237"/>
            <a:ext cx="2914650" cy="238125"/>
          </a:xfrm>
          <a:prstGeom prst="rect">
            <a:avLst/>
          </a:prstGeom>
          <a:noFill/>
          <a:ln w="0">
            <a:noFill/>
            <a:prstDash val="solid"/>
          </a:ln>
        </p:spPr>
        <p:txBody>
          <a:bodyPr lIns="0" tIns="0" rIns="0" bIns="0" anchor="ctr">
            <a:noAutofit/>
          </a:bodyPr>
          <a:lstStyle/>
          <a:p>
            <a:pPr algn="ctr">
              <a:buNone/>
              <a:defRPr sz="1275" b="0">
                <a:solidFill>
                  <a:srgbClr val="7FD8FF"/>
                </a:solidFill>
                <a:latin typeface="Aptos"/>
                <a:ea typeface="Aptos"/>
                <a:cs typeface="Aptos"/>
              </a:defRPr>
            </a:pPr>
            <a:r>
              <a:rPr sz="1275" b="0" dirty="0">
                <a:solidFill>
                  <a:srgbClr val="7FD8FF"/>
                </a:solidFill>
                <a:latin typeface="Aptos"/>
                <a:ea typeface="Aptos"/>
                <a:cs typeface="Aptos"/>
              </a:rPr>
              <a:t>Voucher </a:t>
            </a:r>
            <a:r>
              <a:rPr lang="en-US" sz="1275" b="0" dirty="0">
                <a:solidFill>
                  <a:srgbClr val="7FD8FF"/>
                </a:solidFill>
                <a:latin typeface="Aptos"/>
                <a:ea typeface="Aptos"/>
                <a:cs typeface="Aptos"/>
              </a:rPr>
              <a:t>= </a:t>
            </a:r>
            <a:r>
              <a:rPr lang="en-US" altLang="zh-CN" sz="1275" b="0" dirty="0">
                <a:solidFill>
                  <a:srgbClr val="7FD8FF"/>
                </a:solidFill>
                <a:latin typeface="Aptos"/>
                <a:ea typeface="Aptos"/>
                <a:cs typeface="Aptos"/>
              </a:rPr>
              <a:t>Locked Future Spending</a:t>
            </a:r>
            <a:endParaRPr sz="1200" b="0" dirty="0">
              <a:solidFill>
                <a:srgbClr val="7FD8FF"/>
              </a:solidFill>
            </a:endParaRPr>
          </a:p>
        </p:txBody>
      </p:sp>
      <p:sp>
        <p:nvSpPr>
          <p:cNvPr id="30" name="system-footer-rule-04">
            <a:extLst>
              <a:ext uri="{FF2B5EF4-FFF2-40B4-BE49-F238E27FC236}">
                <a16:creationId xmlns:a16="http://schemas.microsoft.com/office/drawing/2014/main" id="{BB4A8C2E-A2CD-4134-8031-15B14D57F780}"/>
              </a:ext>
            </a:extLst>
          </p:cNvPr>
          <p:cNvSpPr>
            <a:spLocks noGrp="1"/>
          </p:cNvSpPr>
          <p:nvPr/>
        </p:nvSpPr>
        <p:spPr>
          <a:xfrm>
            <a:off x="0" y="6819900"/>
            <a:ext cx="12192000" cy="38100"/>
          </a:xfrm>
          <a:prstGeom prst="rect">
            <a:avLst/>
          </a:prstGeom>
          <a:solidFill>
            <a:srgbClr val="123A51"/>
          </a:solidFill>
          <a:ln w="0">
            <a:noFill/>
            <a:prstDash val="solid"/>
          </a:ln>
        </p:spPr>
        <p:txBody>
          <a:bodyPr/>
          <a:lstStyle/>
          <a:p>
            <a:endParaRPr/>
          </a:p>
        </p:txBody>
      </p:sp>
      <p:sp>
        <p:nvSpPr>
          <p:cNvPr id="31" name="system-page-number-04">
            <a:extLst>
              <a:ext uri="{FF2B5EF4-FFF2-40B4-BE49-F238E27FC236}">
                <a16:creationId xmlns:a16="http://schemas.microsoft.com/office/drawing/2014/main" id="{164AC59E-6F8E-405B-8689-DDB23977147B}"/>
              </a:ext>
            </a:extLst>
          </p:cNvPr>
          <p:cNvSpPr>
            <a:spLocks noGrp="1"/>
          </p:cNvSpPr>
          <p:nvPr/>
        </p:nvSpPr>
        <p:spPr>
          <a:xfrm>
            <a:off x="11239500" y="6534150"/>
            <a:ext cx="609600" cy="180975"/>
          </a:xfrm>
          <a:prstGeom prst="rect">
            <a:avLst/>
          </a:prstGeom>
          <a:noFill/>
          <a:ln w="0">
            <a:noFill/>
            <a:prstDash val="solid"/>
          </a:ln>
        </p:spPr>
        <p:txBody>
          <a:bodyPr lIns="0" tIns="0" rIns="0" bIns="0" anchor="ctr">
            <a:noAutofit/>
          </a:bodyPr>
          <a:lstStyle/>
          <a:p>
            <a:pPr algn="r">
              <a:buNone/>
              <a:defRPr sz="825" b="1">
                <a:solidFill>
                  <a:srgbClr val="75C8EE"/>
                </a:solidFill>
                <a:latin typeface="Aptos"/>
                <a:ea typeface="Aptos"/>
                <a:cs typeface="Aptos"/>
              </a:defRPr>
            </a:pPr>
            <a:r>
              <a:rPr sz="825" b="1">
                <a:solidFill>
                  <a:srgbClr val="75C8EE"/>
                </a:solidFill>
                <a:latin typeface="Aptos"/>
                <a:ea typeface="Aptos"/>
                <a:cs typeface="Aptos"/>
              </a:rPr>
              <a:t>08 / 15</a:t>
            </a:r>
          </a:p>
        </p:txBody>
      </p:sp>
      <p:sp>
        <p:nvSpPr>
          <p:cNvPr id="54" name="localized-baked-label-merchant-onboarding-mask">
            <a:extLst>
              <a:ext uri="{FF2B5EF4-FFF2-40B4-BE49-F238E27FC236}">
                <a16:creationId xmlns:a16="http://schemas.microsoft.com/office/drawing/2014/main" id="{88EA6D49-6AB7-409F-9917-CEE46221BDB9}"/>
              </a:ext>
            </a:extLst>
          </p:cNvPr>
          <p:cNvSpPr>
            <a:spLocks noGrp="1"/>
          </p:cNvSpPr>
          <p:nvPr/>
        </p:nvSpPr>
        <p:spPr>
          <a:xfrm>
            <a:off x="590550" y="971550"/>
            <a:ext cx="2400300" cy="238125"/>
          </a:xfrm>
          <a:prstGeom prst="rect">
            <a:avLst/>
          </a:prstGeom>
          <a:noFill/>
          <a:ln w="0">
            <a:noFill/>
            <a:prstDash val="solid"/>
          </a:ln>
        </p:spPr>
        <p:txBody>
          <a:bodyPr/>
          <a:lstStyle/>
          <a:p>
            <a:endParaRPr lang="zh-CN" altLang="en-US"/>
          </a:p>
        </p:txBody>
      </p:sp>
      <p:sp>
        <p:nvSpPr>
          <p:cNvPr id="55" name="localized-baked-label-merchant-onboarding">
            <a:extLst>
              <a:ext uri="{FF2B5EF4-FFF2-40B4-BE49-F238E27FC236}">
                <a16:creationId xmlns:a16="http://schemas.microsoft.com/office/drawing/2014/main" id="{E76E56B3-4551-4040-B204-1D830403F7EE}"/>
              </a:ext>
            </a:extLst>
          </p:cNvPr>
          <p:cNvSpPr>
            <a:spLocks noGrp="1"/>
          </p:cNvSpPr>
          <p:nvPr/>
        </p:nvSpPr>
        <p:spPr>
          <a:xfrm>
            <a:off x="647700" y="1009650"/>
            <a:ext cx="2762250" cy="228600"/>
          </a:xfrm>
          <a:prstGeom prst="rect">
            <a:avLst/>
          </a:prstGeom>
          <a:noFill/>
          <a:ln w="0">
            <a:noFill/>
            <a:prstDash val="solid"/>
          </a:ln>
        </p:spPr>
        <p:txBody>
          <a:bodyPr lIns="0" tIns="0" rIns="0" bIns="0" anchor="ctr">
            <a:noAutofit/>
          </a:bodyPr>
          <a:lstStyle/>
          <a:p>
            <a:pPr algn="l">
              <a:buNone/>
              <a:defRPr sz="1275" b="1">
                <a:solidFill>
                  <a:srgbClr val="69CFF5"/>
                </a:solidFill>
                <a:latin typeface="Aptos"/>
                <a:ea typeface="Aptos"/>
                <a:cs typeface="Aptos"/>
              </a:defRPr>
            </a:pPr>
            <a:r>
              <a:rPr sz="1275" b="1">
                <a:solidFill>
                  <a:srgbClr val="69CFF5"/>
                </a:solidFill>
                <a:latin typeface="Aptos"/>
                <a:ea typeface="Aptos"/>
                <a:cs typeface="Aptos"/>
              </a:rPr>
              <a:t>Merchant Onboarding</a:t>
            </a:r>
          </a:p>
        </p:txBody>
      </p:sp>
      <p:sp>
        <p:nvSpPr>
          <p:cNvPr id="77" name="Future World Rights Watermark"/>
          <p:cNvSpPr>
            <a:spLocks noGrp="1"/>
          </p:cNvSpPr>
          <p:nvPr/>
        </p:nvSpPr>
        <p:spPr>
          <a:xfrm>
            <a:off x="228600" y="6610350"/>
            <a:ext cx="3000375" cy="133350"/>
          </a:xfrm>
          <a:prstGeom prst="rect">
            <a:avLst/>
          </a:prstGeom>
          <a:noFill/>
          <a:ln w="0">
            <a:noFill/>
          </a:ln>
        </p:spPr>
        <p:txBody>
          <a:bodyPr wrap="none" lIns="0" tIns="0" rIns="0" bIns="0">
            <a:noAutofit/>
          </a:bodyPr>
          <a:lstStyle/>
          <a:p>
            <a:pPr>
              <a:defRPr sz="788">
                <a:solidFill>
                  <a:srgbClr val="BEC9D4"/>
                </a:solidFill>
                <a:latin typeface="Arial"/>
                <a:ea typeface="Arial"/>
                <a:cs typeface="Arial"/>
              </a:defRPr>
            </a:pPr>
            <a:r>
              <a:rPr sz="788">
                <a:solidFill>
                  <a:srgbClr val="BEC9D4"/>
                </a:solidFill>
                <a:latin typeface="Arial"/>
                <a:ea typeface="Arial"/>
                <a:cs typeface="Arial"/>
              </a:rPr>
              <a:t>® 2026, all rights reserved by Future World Holding Ltd</a:t>
            </a:r>
          </a:p>
        </p:txBody>
      </p:sp>
    </p:spTree>
    <p:extLst>
      <p:ext uri="{BB962C8B-B14F-4D97-AF65-F5344CB8AC3E}">
        <p14:creationId xmlns:p14="http://schemas.microsoft.com/office/powerpoint/2010/main" val="1000000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30A12"/>
        </a:solidFill>
        <a:effectLst/>
      </p:bgPr>
    </p:bg>
    <p:spTree>
      <p:nvGrpSpPr>
        <p:cNvPr id="1" name=""/>
        <p:cNvGrpSpPr/>
        <p:nvPr/>
      </p:nvGrpSpPr>
      <p:grpSpPr>
        <a:xfrm>
          <a:off x="0" y="0"/>
          <a:ext cx="0" cy="0"/>
          <a:chOff x="0" y="0"/>
          <a:chExt cx="0" cy="0"/>
        </a:xfrm>
      </p:grpSpPr>
      <p:pic>
        <p:nvPicPr>
          <p:cNvPr id="18" name="图片 16"/>
          <p:cNvPicPr>
            <a:picLocks noChangeAspect="1"/>
          </p:cNvPicPr>
          <p:nvPr/>
        </p:nvPicPr>
        <p:blipFill>
          <a:blip r:embed="rId3"/>
          <a:srcRect t="27" b="27"/>
          <a:stretch>
            <a:fillRect/>
          </a:stretch>
        </p:blipFill>
        <p:spPr>
          <a:xfrm>
            <a:off x="0" y="0"/>
            <a:ext cx="12192000" cy="6858000"/>
          </a:xfrm>
          <a:prstGeom prst="rect">
            <a:avLst/>
          </a:prstGeom>
        </p:spPr>
      </p:pic>
      <p:sp>
        <p:nvSpPr>
          <p:cNvPr id="2" name="title-line-1">
            <a:extLst>
              <a:ext uri="{FF2B5EF4-FFF2-40B4-BE49-F238E27FC236}">
                <a16:creationId xmlns:a16="http://schemas.microsoft.com/office/drawing/2014/main" id="{1F5D9F74-C757-4A9D-B912-20230F070DE4}"/>
              </a:ext>
            </a:extLst>
          </p:cNvPr>
          <p:cNvSpPr>
            <a:spLocks noGrp="1"/>
          </p:cNvSpPr>
          <p:nvPr/>
        </p:nvSpPr>
        <p:spPr>
          <a:xfrm>
            <a:off x="523875" y="1190625"/>
            <a:ext cx="3286125" cy="495300"/>
          </a:xfrm>
          <a:prstGeom prst="rect">
            <a:avLst/>
          </a:prstGeom>
          <a:noFill/>
          <a:ln w="0">
            <a:noFill/>
            <a:prstDash val="solid"/>
          </a:ln>
        </p:spPr>
        <p:txBody>
          <a:bodyPr anchor="ctr">
            <a:noAutofit/>
          </a:bodyPr>
          <a:lstStyle/>
          <a:p>
            <a:pPr algn="l">
              <a:buNone/>
              <a:defRPr sz="2700" b="1">
                <a:solidFill>
                  <a:srgbClr val="EDF4FC"/>
                </a:solidFill>
                <a:latin typeface="Arial"/>
                <a:ea typeface="Arial"/>
                <a:cs typeface="Arial"/>
              </a:defRPr>
            </a:pPr>
            <a:r>
              <a:rPr sz="2700" b="1">
                <a:solidFill>
                  <a:srgbClr val="EDF4FC"/>
                </a:solidFill>
                <a:latin typeface="Arial"/>
                <a:ea typeface="Arial"/>
                <a:cs typeface="Arial"/>
              </a:rPr>
              <a:t>Voucher Use</a:t>
            </a:r>
          </a:p>
        </p:txBody>
      </p:sp>
      <p:sp>
        <p:nvSpPr>
          <p:cNvPr id="3" name="title-line-2">
            <a:extLst>
              <a:ext uri="{FF2B5EF4-FFF2-40B4-BE49-F238E27FC236}">
                <a16:creationId xmlns:a16="http://schemas.microsoft.com/office/drawing/2014/main" id="{BE41B10B-3773-4EFF-A24A-85953203E85E}"/>
              </a:ext>
            </a:extLst>
          </p:cNvPr>
          <p:cNvSpPr>
            <a:spLocks noGrp="1"/>
          </p:cNvSpPr>
          <p:nvPr/>
        </p:nvSpPr>
        <p:spPr>
          <a:xfrm>
            <a:off x="523875" y="1647825"/>
            <a:ext cx="3286125" cy="495300"/>
          </a:xfrm>
          <a:prstGeom prst="rect">
            <a:avLst/>
          </a:prstGeom>
          <a:noFill/>
          <a:ln w="0">
            <a:noFill/>
            <a:prstDash val="solid"/>
          </a:ln>
        </p:spPr>
        <p:txBody>
          <a:bodyPr anchor="ctr">
            <a:noAutofit/>
          </a:bodyPr>
          <a:lstStyle/>
          <a:p>
            <a:pPr algn="l">
              <a:buNone/>
              <a:defRPr sz="2700" b="1">
                <a:solidFill>
                  <a:srgbClr val="EDF4FC"/>
                </a:solidFill>
                <a:latin typeface="Arial"/>
                <a:ea typeface="Arial"/>
                <a:cs typeface="Arial"/>
              </a:defRPr>
            </a:pPr>
            <a:r>
              <a:rPr sz="2700" b="1">
                <a:solidFill>
                  <a:srgbClr val="EDF4FC"/>
                </a:solidFill>
                <a:latin typeface="Arial"/>
                <a:ea typeface="Arial"/>
                <a:cs typeface="Arial"/>
              </a:rPr>
              <a:t>&amp; Settlement</a:t>
            </a:r>
          </a:p>
        </p:txBody>
      </p:sp>
      <p:sp>
        <p:nvSpPr>
          <p:cNvPr id="4" name="voucher-payment">
            <a:extLst>
              <a:ext uri="{FF2B5EF4-FFF2-40B4-BE49-F238E27FC236}">
                <a16:creationId xmlns:a16="http://schemas.microsoft.com/office/drawing/2014/main" id="{51C2E4BB-4F05-4C4F-97C4-2A1A5107BBCE}"/>
              </a:ext>
            </a:extLst>
          </p:cNvPr>
          <p:cNvSpPr>
            <a:spLocks noGrp="1"/>
          </p:cNvSpPr>
          <p:nvPr/>
        </p:nvSpPr>
        <p:spPr>
          <a:xfrm>
            <a:off x="3857625" y="2733675"/>
            <a:ext cx="2286000" cy="333375"/>
          </a:xfrm>
          <a:prstGeom prst="rect">
            <a:avLst/>
          </a:prstGeom>
          <a:noFill/>
          <a:ln w="0">
            <a:noFill/>
            <a:prstDash val="solid"/>
          </a:ln>
        </p:spPr>
        <p:txBody>
          <a:bodyPr anchor="ctr">
            <a:noAutofit/>
          </a:bodyPr>
          <a:lstStyle/>
          <a:p>
            <a:pPr algn="ctr">
              <a:buNone/>
              <a:defRPr sz="1500" b="1">
                <a:solidFill>
                  <a:srgbClr val="C1DDFA"/>
                </a:solidFill>
                <a:latin typeface="Arial"/>
                <a:ea typeface="Arial"/>
                <a:cs typeface="Arial"/>
              </a:defRPr>
            </a:pPr>
            <a:r>
              <a:rPr sz="1500" b="1">
                <a:solidFill>
                  <a:srgbClr val="C1DDFA"/>
                </a:solidFill>
                <a:latin typeface="Arial"/>
                <a:ea typeface="Arial"/>
                <a:cs typeface="Arial"/>
              </a:rPr>
              <a:t>Pay with Vouchers</a:t>
            </a:r>
            <a:endParaRPr sz="1350" b="1">
              <a:solidFill>
                <a:srgbClr val="62D8FF"/>
              </a:solidFill>
            </a:endParaRPr>
          </a:p>
        </p:txBody>
      </p:sp>
      <p:sp>
        <p:nvSpPr>
          <p:cNvPr id="5" name="voucher-settlement">
            <a:extLst>
              <a:ext uri="{FF2B5EF4-FFF2-40B4-BE49-F238E27FC236}">
                <a16:creationId xmlns:a16="http://schemas.microsoft.com/office/drawing/2014/main" id="{5296FD3D-0FE3-44E3-84DF-3D34DAED586A}"/>
              </a:ext>
            </a:extLst>
          </p:cNvPr>
          <p:cNvSpPr>
            <a:spLocks noGrp="1"/>
          </p:cNvSpPr>
          <p:nvPr/>
        </p:nvSpPr>
        <p:spPr>
          <a:xfrm>
            <a:off x="9163050" y="2343150"/>
            <a:ext cx="2286000" cy="342900"/>
          </a:xfrm>
          <a:prstGeom prst="rect">
            <a:avLst/>
          </a:prstGeom>
          <a:noFill/>
          <a:ln w="0">
            <a:noFill/>
            <a:prstDash val="solid"/>
          </a:ln>
        </p:spPr>
        <p:txBody>
          <a:bodyPr anchor="ctr">
            <a:noAutofit/>
          </a:bodyPr>
          <a:lstStyle/>
          <a:p>
            <a:pPr algn="ctr">
              <a:buNone/>
              <a:defRPr sz="1500" b="1">
                <a:solidFill>
                  <a:srgbClr val="C1DDFA"/>
                </a:solidFill>
                <a:latin typeface="Arial"/>
                <a:ea typeface="Arial"/>
                <a:cs typeface="Arial"/>
              </a:defRPr>
            </a:pPr>
            <a:r>
              <a:rPr sz="1500" b="1">
                <a:solidFill>
                  <a:srgbClr val="C1DDFA"/>
                </a:solidFill>
                <a:latin typeface="Arial"/>
                <a:ea typeface="Arial"/>
                <a:cs typeface="Arial"/>
              </a:rPr>
              <a:t>Voucher Settlement</a:t>
            </a:r>
            <a:endParaRPr sz="1350" b="1">
              <a:solidFill>
                <a:srgbClr val="62D8FF"/>
              </a:solidFill>
            </a:endParaRPr>
          </a:p>
        </p:txBody>
      </p:sp>
      <p:sp>
        <p:nvSpPr>
          <p:cNvPr id="6" name="voucher-resale">
            <a:extLst>
              <a:ext uri="{FF2B5EF4-FFF2-40B4-BE49-F238E27FC236}">
                <a16:creationId xmlns:a16="http://schemas.microsoft.com/office/drawing/2014/main" id="{4579FE86-E7CD-4CC5-B30F-22050766A069}"/>
              </a:ext>
            </a:extLst>
          </p:cNvPr>
          <p:cNvSpPr>
            <a:spLocks noGrp="1"/>
          </p:cNvSpPr>
          <p:nvPr/>
        </p:nvSpPr>
        <p:spPr>
          <a:xfrm>
            <a:off x="4629150" y="5238750"/>
            <a:ext cx="3209925" cy="323850"/>
          </a:xfrm>
          <a:prstGeom prst="rect">
            <a:avLst/>
          </a:prstGeom>
          <a:noFill/>
          <a:ln w="0">
            <a:noFill/>
            <a:prstDash val="solid"/>
          </a:ln>
        </p:spPr>
        <p:txBody>
          <a:bodyPr anchor="ctr">
            <a:noAutofit/>
          </a:bodyPr>
          <a:lstStyle/>
          <a:p>
            <a:pPr algn="ctr">
              <a:buNone/>
              <a:defRPr sz="1500" b="1">
                <a:solidFill>
                  <a:srgbClr val="C1DDFA"/>
                </a:solidFill>
                <a:latin typeface="Arial"/>
                <a:ea typeface="Arial"/>
                <a:cs typeface="Arial"/>
              </a:defRPr>
            </a:pPr>
            <a:r>
              <a:rPr sz="1500" b="1">
                <a:solidFill>
                  <a:srgbClr val="C1DDFA"/>
                </a:solidFill>
                <a:latin typeface="Arial"/>
                <a:ea typeface="Arial"/>
                <a:cs typeface="Arial"/>
              </a:rPr>
              <a:t>Resell Collected Vouchers</a:t>
            </a:r>
            <a:endParaRPr sz="1350" b="1">
              <a:solidFill>
                <a:srgbClr val="62D8FF"/>
              </a:solidFill>
            </a:endParaRPr>
          </a:p>
        </p:txBody>
      </p:sp>
      <p:sp>
        <p:nvSpPr>
          <p:cNvPr id="7" name="merchant-net-settlement">
            <a:extLst>
              <a:ext uri="{FF2B5EF4-FFF2-40B4-BE49-F238E27FC236}">
                <a16:creationId xmlns:a16="http://schemas.microsoft.com/office/drawing/2014/main" id="{7B322435-B36A-4EEF-A9A5-659CFBCE4966}"/>
              </a:ext>
            </a:extLst>
          </p:cNvPr>
          <p:cNvSpPr>
            <a:spLocks noGrp="1"/>
          </p:cNvSpPr>
          <p:nvPr/>
        </p:nvSpPr>
        <p:spPr>
          <a:xfrm>
            <a:off x="6048375" y="2714625"/>
            <a:ext cx="1809750" cy="552450"/>
          </a:xfrm>
          <a:prstGeom prst="rect">
            <a:avLst/>
          </a:prstGeom>
          <a:noFill/>
          <a:ln w="0">
            <a:noFill/>
            <a:prstDash val="solid"/>
          </a:ln>
        </p:spPr>
        <p:txBody>
          <a:bodyPr anchor="ctr">
            <a:noAutofit/>
          </a:bodyPr>
          <a:lstStyle/>
          <a:p>
            <a:pPr algn="ctr">
              <a:buNone/>
              <a:defRPr sz="1350" b="1">
                <a:solidFill>
                  <a:srgbClr val="ECD4A6"/>
                </a:solidFill>
                <a:latin typeface="Arial"/>
                <a:ea typeface="Arial"/>
                <a:cs typeface="Arial"/>
              </a:defRPr>
            </a:pPr>
            <a:r>
              <a:rPr sz="1350" b="1">
                <a:solidFill>
                  <a:srgbClr val="ECD4A6"/>
                </a:solidFill>
                <a:latin typeface="Arial"/>
                <a:ea typeface="Arial"/>
                <a:cs typeface="Arial"/>
              </a:rPr>
              <a:t>Net Settlement</a:t>
            </a:r>
          </a:p>
          <a:p>
            <a:pPr algn="ctr">
              <a:buNone/>
              <a:defRPr sz="1350" b="1">
                <a:solidFill>
                  <a:srgbClr val="ECD4A6"/>
                </a:solidFill>
                <a:latin typeface="Arial"/>
                <a:ea typeface="Arial"/>
                <a:cs typeface="Arial"/>
              </a:defRPr>
            </a:pPr>
            <a:r>
              <a:rPr sz="1350" b="1">
                <a:solidFill>
                  <a:srgbClr val="ECD4A6"/>
                </a:solidFill>
                <a:latin typeface="Arial"/>
                <a:ea typeface="Arial"/>
                <a:cs typeface="Arial"/>
              </a:rPr>
              <a:t>100% − N%</a:t>
            </a:r>
          </a:p>
        </p:txBody>
      </p:sp>
      <p:sp>
        <p:nvSpPr>
          <p:cNvPr id="8" name="vault-retention">
            <a:extLst>
              <a:ext uri="{FF2B5EF4-FFF2-40B4-BE49-F238E27FC236}">
                <a16:creationId xmlns:a16="http://schemas.microsoft.com/office/drawing/2014/main" id="{97788378-71CA-4D66-B056-C30A2A17CC7E}"/>
              </a:ext>
            </a:extLst>
          </p:cNvPr>
          <p:cNvSpPr>
            <a:spLocks noGrp="1"/>
          </p:cNvSpPr>
          <p:nvPr/>
        </p:nvSpPr>
        <p:spPr>
          <a:xfrm>
            <a:off x="6867525" y="4019550"/>
            <a:ext cx="1524000" cy="304800"/>
          </a:xfrm>
          <a:prstGeom prst="rect">
            <a:avLst/>
          </a:prstGeom>
          <a:noFill/>
          <a:ln w="0">
            <a:noFill/>
            <a:prstDash val="solid"/>
          </a:ln>
        </p:spPr>
        <p:txBody>
          <a:bodyPr anchor="ctr">
            <a:noAutofit/>
          </a:bodyPr>
          <a:lstStyle/>
          <a:p>
            <a:pPr algn="ctr">
              <a:buNone/>
              <a:defRPr sz="1500" b="1">
                <a:solidFill>
                  <a:srgbClr val="ECD4A6"/>
                </a:solidFill>
                <a:latin typeface="Arial"/>
                <a:ea typeface="Arial"/>
                <a:cs typeface="Arial"/>
              </a:defRPr>
            </a:pPr>
            <a:r>
              <a:rPr sz="1500" b="1">
                <a:solidFill>
                  <a:srgbClr val="ECD4A6"/>
                </a:solidFill>
                <a:latin typeface="Arial"/>
                <a:ea typeface="Arial"/>
                <a:cs typeface="Arial"/>
              </a:rPr>
              <a:t>Retain N%</a:t>
            </a:r>
          </a:p>
        </p:txBody>
      </p:sp>
      <p:sp>
        <p:nvSpPr>
          <p:cNvPr id="9" name="points-vault">
            <a:extLst>
              <a:ext uri="{FF2B5EF4-FFF2-40B4-BE49-F238E27FC236}">
                <a16:creationId xmlns:a16="http://schemas.microsoft.com/office/drawing/2014/main" id="{3AF20E0F-E27A-45C1-A4E8-CAB5C124DA17}"/>
              </a:ext>
            </a:extLst>
          </p:cNvPr>
          <p:cNvSpPr>
            <a:spLocks noGrp="1"/>
          </p:cNvSpPr>
          <p:nvPr/>
        </p:nvSpPr>
        <p:spPr>
          <a:xfrm>
            <a:off x="5191125" y="4610100"/>
            <a:ext cx="1428750" cy="314325"/>
          </a:xfrm>
          <a:prstGeom prst="rect">
            <a:avLst/>
          </a:prstGeom>
          <a:noFill/>
          <a:ln w="0">
            <a:noFill/>
            <a:prstDash val="solid"/>
          </a:ln>
        </p:spPr>
        <p:txBody>
          <a:bodyPr anchor="ctr">
            <a:noAutofit/>
          </a:bodyPr>
          <a:lstStyle/>
          <a:p>
            <a:pPr algn="ctr">
              <a:buNone/>
              <a:defRPr sz="1500" b="1">
                <a:solidFill>
                  <a:srgbClr val="EEF4FA"/>
                </a:solidFill>
                <a:latin typeface="Arial"/>
                <a:ea typeface="Arial"/>
                <a:cs typeface="Arial"/>
              </a:defRPr>
            </a:pPr>
            <a:r>
              <a:rPr sz="1500" b="1">
                <a:solidFill>
                  <a:srgbClr val="EEF4FA"/>
                </a:solidFill>
                <a:latin typeface="Arial"/>
                <a:ea typeface="Arial"/>
                <a:cs typeface="Arial"/>
              </a:rPr>
              <a:t>Points Vault</a:t>
            </a:r>
          </a:p>
        </p:txBody>
      </p:sp>
      <p:sp>
        <p:nvSpPr>
          <p:cNvPr id="10" name="role-merchant">
            <a:extLst>
              <a:ext uri="{FF2B5EF4-FFF2-40B4-BE49-F238E27FC236}">
                <a16:creationId xmlns:a16="http://schemas.microsoft.com/office/drawing/2014/main" id="{190A7214-A1AE-45D0-9388-8FE42A2112F2}"/>
              </a:ext>
            </a:extLst>
          </p:cNvPr>
          <p:cNvSpPr>
            <a:spLocks noGrp="1"/>
          </p:cNvSpPr>
          <p:nvPr/>
        </p:nvSpPr>
        <p:spPr>
          <a:xfrm>
            <a:off x="5591175" y="2324100"/>
            <a:ext cx="1485900" cy="333375"/>
          </a:xfrm>
          <a:prstGeom prst="rect">
            <a:avLst/>
          </a:prstGeom>
          <a:noFill/>
          <a:ln w="0">
            <a:noFill/>
            <a:prstDash val="solid"/>
          </a:ln>
        </p:spPr>
        <p:txBody>
          <a:bodyPr anchor="ctr">
            <a:noAutofit/>
          </a:bodyPr>
          <a:lstStyle/>
          <a:p>
            <a:pPr algn="ctr">
              <a:buNone/>
              <a:defRPr sz="1500" b="1">
                <a:solidFill>
                  <a:srgbClr val="EEF4FA"/>
                </a:solidFill>
                <a:latin typeface="Arial"/>
                <a:ea typeface="Arial"/>
                <a:cs typeface="Arial"/>
              </a:defRPr>
            </a:pPr>
            <a:r>
              <a:rPr sz="1500" b="1">
                <a:solidFill>
                  <a:srgbClr val="EEF4FA"/>
                </a:solidFill>
                <a:latin typeface="Arial"/>
                <a:ea typeface="Arial"/>
                <a:cs typeface="Arial"/>
              </a:rPr>
              <a:t>Merchant</a:t>
            </a:r>
          </a:p>
        </p:txBody>
      </p:sp>
      <p:sp>
        <p:nvSpPr>
          <p:cNvPr id="11" name="role-consumer">
            <a:extLst>
              <a:ext uri="{FF2B5EF4-FFF2-40B4-BE49-F238E27FC236}">
                <a16:creationId xmlns:a16="http://schemas.microsoft.com/office/drawing/2014/main" id="{9B5581D7-1169-40C1-84CA-BAD3C353B1D8}"/>
              </a:ext>
            </a:extLst>
          </p:cNvPr>
          <p:cNvSpPr>
            <a:spLocks noGrp="1"/>
          </p:cNvSpPr>
          <p:nvPr/>
        </p:nvSpPr>
        <p:spPr>
          <a:xfrm>
            <a:off x="2667000" y="5124450"/>
            <a:ext cx="1190625" cy="314325"/>
          </a:xfrm>
          <a:prstGeom prst="rect">
            <a:avLst/>
          </a:prstGeom>
          <a:noFill/>
          <a:ln w="0">
            <a:noFill/>
            <a:prstDash val="solid"/>
          </a:ln>
        </p:spPr>
        <p:txBody>
          <a:bodyPr anchor="ctr">
            <a:noAutofit/>
          </a:bodyPr>
          <a:lstStyle/>
          <a:p>
            <a:pPr algn="ctr">
              <a:buNone/>
              <a:defRPr sz="1500" b="1">
                <a:solidFill>
                  <a:srgbClr val="EEF4FA"/>
                </a:solidFill>
                <a:latin typeface="Arial"/>
                <a:ea typeface="Arial"/>
                <a:cs typeface="Arial"/>
              </a:defRPr>
            </a:pPr>
            <a:r>
              <a:rPr sz="1500" b="1">
                <a:solidFill>
                  <a:srgbClr val="EEF4FA"/>
                </a:solidFill>
                <a:latin typeface="Arial"/>
                <a:ea typeface="Arial"/>
                <a:cs typeface="Arial"/>
              </a:rPr>
              <a:t>Player</a:t>
            </a:r>
          </a:p>
        </p:txBody>
      </p:sp>
      <p:sp>
        <p:nvSpPr>
          <p:cNvPr id="12" name="role-digital-city">
            <a:extLst>
              <a:ext uri="{FF2B5EF4-FFF2-40B4-BE49-F238E27FC236}">
                <a16:creationId xmlns:a16="http://schemas.microsoft.com/office/drawing/2014/main" id="{89EE5CF3-48D3-4218-94A0-A663CE68BF14}"/>
              </a:ext>
            </a:extLst>
          </p:cNvPr>
          <p:cNvSpPr>
            <a:spLocks noGrp="1"/>
          </p:cNvSpPr>
          <p:nvPr/>
        </p:nvSpPr>
        <p:spPr>
          <a:xfrm>
            <a:off x="8229600" y="5124450"/>
            <a:ext cx="2000250" cy="314325"/>
          </a:xfrm>
          <a:prstGeom prst="rect">
            <a:avLst/>
          </a:prstGeom>
          <a:noFill/>
          <a:ln w="0">
            <a:noFill/>
            <a:prstDash val="solid"/>
          </a:ln>
        </p:spPr>
        <p:txBody>
          <a:bodyPr anchor="ctr">
            <a:noAutofit/>
          </a:bodyPr>
          <a:lstStyle/>
          <a:p>
            <a:pPr algn="ctr">
              <a:buNone/>
              <a:defRPr sz="1500" b="1">
                <a:solidFill>
                  <a:srgbClr val="EEF4FA"/>
                </a:solidFill>
                <a:latin typeface="Arial"/>
                <a:ea typeface="Arial"/>
                <a:cs typeface="Arial"/>
              </a:defRPr>
            </a:pPr>
            <a:r>
              <a:rPr sz="1500" b="1">
                <a:solidFill>
                  <a:srgbClr val="EEF4FA"/>
                </a:solidFill>
                <a:latin typeface="Arial"/>
                <a:ea typeface="Arial"/>
                <a:cs typeface="Arial"/>
              </a:rPr>
              <a:t>AI Digital City</a:t>
            </a:r>
          </a:p>
        </p:txBody>
      </p:sp>
      <p:sp>
        <p:nvSpPr>
          <p:cNvPr id="13" name="ai-chip-label">
            <a:extLst>
              <a:ext uri="{FF2B5EF4-FFF2-40B4-BE49-F238E27FC236}">
                <a16:creationId xmlns:a16="http://schemas.microsoft.com/office/drawing/2014/main" id="{9F979DD6-2814-4DF2-86A7-D5DF43D33C02}"/>
              </a:ext>
            </a:extLst>
          </p:cNvPr>
          <p:cNvSpPr>
            <a:spLocks noGrp="1"/>
          </p:cNvSpPr>
          <p:nvPr/>
        </p:nvSpPr>
        <p:spPr>
          <a:xfrm>
            <a:off x="8839200" y="4333875"/>
            <a:ext cx="476250" cy="285750"/>
          </a:xfrm>
          <a:prstGeom prst="rect">
            <a:avLst/>
          </a:prstGeom>
          <a:noFill/>
          <a:ln w="0">
            <a:noFill/>
            <a:prstDash val="solid"/>
          </a:ln>
        </p:spPr>
        <p:txBody>
          <a:bodyPr anchor="ctr">
            <a:noAutofit/>
          </a:bodyPr>
          <a:lstStyle/>
          <a:p>
            <a:pPr algn="ctr">
              <a:buNone/>
              <a:defRPr sz="1500" b="1">
                <a:solidFill>
                  <a:srgbClr val="EAFBFF"/>
                </a:solidFill>
              </a:defRPr>
            </a:pPr>
            <a:endParaRPr/>
          </a:p>
        </p:txBody>
      </p:sp>
      <p:sp>
        <p:nvSpPr>
          <p:cNvPr id="15" name="system-footer-rule-05">
            <a:extLst>
              <a:ext uri="{FF2B5EF4-FFF2-40B4-BE49-F238E27FC236}">
                <a16:creationId xmlns:a16="http://schemas.microsoft.com/office/drawing/2014/main" id="{A7095E24-21ED-47D9-8E48-B9E7ECA39ABE}"/>
              </a:ext>
            </a:extLst>
          </p:cNvPr>
          <p:cNvSpPr>
            <a:spLocks noGrp="1"/>
          </p:cNvSpPr>
          <p:nvPr/>
        </p:nvSpPr>
        <p:spPr>
          <a:xfrm>
            <a:off x="0" y="6819900"/>
            <a:ext cx="12192000" cy="38100"/>
          </a:xfrm>
          <a:prstGeom prst="rect">
            <a:avLst/>
          </a:prstGeom>
          <a:solidFill>
            <a:srgbClr val="123A51"/>
          </a:solidFill>
          <a:ln w="0">
            <a:noFill/>
            <a:prstDash val="solid"/>
          </a:ln>
        </p:spPr>
        <p:txBody>
          <a:bodyPr/>
          <a:lstStyle/>
          <a:p>
            <a:endParaRPr/>
          </a:p>
        </p:txBody>
      </p:sp>
      <p:sp>
        <p:nvSpPr>
          <p:cNvPr id="16" name="system-page-number-05">
            <a:extLst>
              <a:ext uri="{FF2B5EF4-FFF2-40B4-BE49-F238E27FC236}">
                <a16:creationId xmlns:a16="http://schemas.microsoft.com/office/drawing/2014/main" id="{14C0A91F-B9D9-4CCA-97C4-3B537E694019}"/>
              </a:ext>
            </a:extLst>
          </p:cNvPr>
          <p:cNvSpPr>
            <a:spLocks noGrp="1"/>
          </p:cNvSpPr>
          <p:nvPr/>
        </p:nvSpPr>
        <p:spPr>
          <a:xfrm>
            <a:off x="11239500" y="6524625"/>
            <a:ext cx="609600" cy="228600"/>
          </a:xfrm>
          <a:prstGeom prst="rect">
            <a:avLst/>
          </a:prstGeom>
          <a:noFill/>
          <a:ln w="0">
            <a:noFill/>
            <a:prstDash val="solid"/>
          </a:ln>
        </p:spPr>
        <p:txBody>
          <a:bodyPr>
            <a:noAutofit/>
          </a:bodyPr>
          <a:lstStyle/>
          <a:p>
            <a:pPr algn="r">
              <a:buNone/>
              <a:defRPr sz="825" b="1">
                <a:solidFill>
                  <a:srgbClr val="C1DDFA"/>
                </a:solidFill>
                <a:latin typeface="Arial"/>
                <a:ea typeface="Arial"/>
                <a:cs typeface="Arial"/>
              </a:defRPr>
            </a:pPr>
            <a:r>
              <a:rPr sz="825" b="1">
                <a:solidFill>
                  <a:srgbClr val="C1DDFA"/>
                </a:solidFill>
                <a:latin typeface="Arial"/>
                <a:ea typeface="Arial"/>
                <a:cs typeface="Arial"/>
              </a:rPr>
              <a:t>09 / 15</a:t>
            </a:r>
          </a:p>
        </p:txBody>
      </p:sp>
      <p:sp>
        <p:nvSpPr>
          <p:cNvPr id="19" name="Future World Rights Watermark"/>
          <p:cNvSpPr>
            <a:spLocks noGrp="1"/>
          </p:cNvSpPr>
          <p:nvPr/>
        </p:nvSpPr>
        <p:spPr>
          <a:xfrm>
            <a:off x="228600" y="6610350"/>
            <a:ext cx="3000375" cy="133350"/>
          </a:xfrm>
          <a:prstGeom prst="rect">
            <a:avLst/>
          </a:prstGeom>
          <a:noFill/>
          <a:ln w="0">
            <a:noFill/>
          </a:ln>
        </p:spPr>
        <p:txBody>
          <a:bodyPr wrap="none" lIns="0" tIns="0" rIns="0" bIns="0">
            <a:noAutofit/>
          </a:bodyPr>
          <a:lstStyle/>
          <a:p>
            <a:pPr>
              <a:defRPr sz="788">
                <a:solidFill>
                  <a:srgbClr val="BEC9D4"/>
                </a:solidFill>
                <a:latin typeface="Arial"/>
                <a:ea typeface="Arial"/>
                <a:cs typeface="Arial"/>
              </a:defRPr>
            </a:pPr>
            <a:r>
              <a:rPr sz="788">
                <a:solidFill>
                  <a:srgbClr val="BEC9D4"/>
                </a:solidFill>
                <a:latin typeface="Arial"/>
                <a:ea typeface="Arial"/>
                <a:cs typeface="Arial"/>
              </a:rPr>
              <a:t>® 2026, all rights reserved by Future World Holding Ltd</a:t>
            </a:r>
          </a:p>
        </p:txBody>
      </p:sp>
    </p:spTree>
    <p:extLst>
      <p:ext uri="{BB962C8B-B14F-4D97-AF65-F5344CB8AC3E}">
        <p14:creationId xmlns:p14="http://schemas.microsoft.com/office/powerpoint/2010/main" val="1000000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16"/>
          <p:cNvPicPr>
            <a:picLocks noChangeAspect="1"/>
          </p:cNvPicPr>
          <p:nvPr/>
        </p:nvPicPr>
        <p:blipFill>
          <a:blip r:embed="rId3"/>
          <a:srcRect t="27" b="27"/>
          <a:stretch>
            <a:fillRect/>
          </a:stretch>
        </p:blipFill>
        <p:spPr>
          <a:xfrm>
            <a:off x="0" y="0"/>
            <a:ext cx="12192000" cy="6858000"/>
          </a:xfrm>
          <a:prstGeom prst="rect">
            <a:avLst/>
          </a:prstGeom>
        </p:spPr>
      </p:pic>
      <p:sp>
        <p:nvSpPr>
          <p:cNvPr id="2" name="title">
            <a:extLst>
              <a:ext uri="{FF2B5EF4-FFF2-40B4-BE49-F238E27FC236}">
                <a16:creationId xmlns:a16="http://schemas.microsoft.com/office/drawing/2014/main" id="{BB7D40FA-F61E-4EFB-8C52-A0DF6812714C}"/>
              </a:ext>
            </a:extLst>
          </p:cNvPr>
          <p:cNvSpPr>
            <a:spLocks noGrp="1"/>
          </p:cNvSpPr>
          <p:nvPr/>
        </p:nvSpPr>
        <p:spPr>
          <a:xfrm>
            <a:off x="514350" y="333375"/>
            <a:ext cx="10953750" cy="571500"/>
          </a:xfrm>
          <a:prstGeom prst="rect">
            <a:avLst/>
          </a:prstGeom>
          <a:noFill/>
          <a:ln w="0">
            <a:noFill/>
            <a:prstDash val="solid"/>
          </a:ln>
        </p:spPr>
        <p:txBody>
          <a:bodyPr anchor="ctr">
            <a:noAutofit/>
          </a:bodyPr>
          <a:lstStyle/>
          <a:p>
            <a:pPr algn="l">
              <a:buNone/>
              <a:defRPr sz="2700" b="1">
                <a:solidFill>
                  <a:srgbClr val="F0F5FC"/>
                </a:solidFill>
                <a:latin typeface="Aptos"/>
                <a:ea typeface="Aptos"/>
                <a:cs typeface="Aptos"/>
              </a:defRPr>
            </a:pPr>
            <a:r>
              <a:rPr sz="2700" b="1">
                <a:solidFill>
                  <a:srgbClr val="F0F5FC"/>
                </a:solidFill>
                <a:latin typeface="Aptos"/>
                <a:ea typeface="Aptos"/>
                <a:cs typeface="Aptos"/>
              </a:rPr>
              <a:t>Sustainable Circular Economy Model</a:t>
            </a:r>
          </a:p>
        </p:txBody>
      </p:sp>
      <p:sp>
        <p:nvSpPr>
          <p:cNvPr id="4" name="number-1">
            <a:extLst>
              <a:ext uri="{FF2B5EF4-FFF2-40B4-BE49-F238E27FC236}">
                <a16:creationId xmlns:a16="http://schemas.microsoft.com/office/drawing/2014/main" id="{9611BF1B-532C-471A-A789-FC0CBE547288}"/>
              </a:ext>
            </a:extLst>
          </p:cNvPr>
          <p:cNvSpPr>
            <a:spLocks noGrp="1"/>
          </p:cNvSpPr>
          <p:nvPr/>
        </p:nvSpPr>
        <p:spPr>
          <a:xfrm>
            <a:off x="809625" y="5219700"/>
            <a:ext cx="666750" cy="285750"/>
          </a:xfrm>
          <a:prstGeom prst="rect">
            <a:avLst/>
          </a:prstGeom>
          <a:noFill/>
          <a:ln w="0">
            <a:noFill/>
            <a:prstDash val="solid"/>
          </a:ln>
        </p:spPr>
        <p:txBody>
          <a:bodyPr anchor="ctr">
            <a:noAutofit/>
          </a:bodyPr>
          <a:lstStyle/>
          <a:p>
            <a:pPr algn="ctr">
              <a:buNone/>
              <a:defRPr sz="1350" b="1">
                <a:solidFill>
                  <a:srgbClr val="83D9FF"/>
                </a:solidFill>
                <a:latin typeface="Aptos"/>
                <a:ea typeface="Aptos"/>
                <a:cs typeface="Aptos"/>
              </a:defRPr>
            </a:pPr>
            <a:r>
              <a:rPr sz="1350" b="1">
                <a:solidFill>
                  <a:srgbClr val="83D9FF"/>
                </a:solidFill>
                <a:latin typeface="Aptos"/>
                <a:ea typeface="Aptos"/>
                <a:cs typeface="Aptos"/>
              </a:rPr>
              <a:t>01</a:t>
            </a:r>
          </a:p>
        </p:txBody>
      </p:sp>
      <p:sp>
        <p:nvSpPr>
          <p:cNvPr id="5" name="label-1">
            <a:extLst>
              <a:ext uri="{FF2B5EF4-FFF2-40B4-BE49-F238E27FC236}">
                <a16:creationId xmlns:a16="http://schemas.microsoft.com/office/drawing/2014/main" id="{FB6C3951-5E03-4B29-B5F8-B6DE97777A6B}"/>
              </a:ext>
            </a:extLst>
          </p:cNvPr>
          <p:cNvSpPr>
            <a:spLocks noGrp="1"/>
          </p:cNvSpPr>
          <p:nvPr/>
        </p:nvSpPr>
        <p:spPr>
          <a:xfrm>
            <a:off x="809625" y="5527601"/>
            <a:ext cx="2238375" cy="447675"/>
          </a:xfrm>
          <a:prstGeom prst="rect">
            <a:avLst/>
          </a:prstGeom>
          <a:noFill/>
          <a:ln w="0">
            <a:noFill/>
            <a:prstDash val="solid"/>
          </a:ln>
        </p:spPr>
        <p:txBody>
          <a:bodyPr anchor="ctr">
            <a:noAutofit/>
          </a:bodyPr>
          <a:lstStyle/>
          <a:p>
            <a:pPr algn="ctr">
              <a:buNone/>
              <a:defRPr sz="1350" b="1">
                <a:solidFill>
                  <a:srgbClr val="F0F5FC"/>
                </a:solidFill>
                <a:latin typeface="Aptos"/>
                <a:ea typeface="Aptos"/>
                <a:cs typeface="Aptos"/>
              </a:defRPr>
            </a:pPr>
            <a:r>
              <a:rPr sz="1350" b="1" dirty="0">
                <a:solidFill>
                  <a:srgbClr val="F0F5FC"/>
                </a:solidFill>
                <a:latin typeface="Aptos"/>
                <a:ea typeface="Aptos"/>
                <a:cs typeface="Aptos"/>
              </a:rPr>
              <a:t>Online Purchase</a:t>
            </a:r>
          </a:p>
        </p:txBody>
      </p:sp>
      <p:sp>
        <p:nvSpPr>
          <p:cNvPr id="6" name="number-2">
            <a:extLst>
              <a:ext uri="{FF2B5EF4-FFF2-40B4-BE49-F238E27FC236}">
                <a16:creationId xmlns:a16="http://schemas.microsoft.com/office/drawing/2014/main" id="{F1F21726-A47A-4684-8F1B-A45DE93D8FA4}"/>
              </a:ext>
            </a:extLst>
          </p:cNvPr>
          <p:cNvSpPr>
            <a:spLocks noGrp="1"/>
          </p:cNvSpPr>
          <p:nvPr/>
        </p:nvSpPr>
        <p:spPr>
          <a:xfrm>
            <a:off x="3114675" y="5219700"/>
            <a:ext cx="666750" cy="285750"/>
          </a:xfrm>
          <a:prstGeom prst="rect">
            <a:avLst/>
          </a:prstGeom>
          <a:noFill/>
          <a:ln w="0">
            <a:noFill/>
            <a:prstDash val="solid"/>
          </a:ln>
        </p:spPr>
        <p:txBody>
          <a:bodyPr anchor="ctr">
            <a:noAutofit/>
          </a:bodyPr>
          <a:lstStyle/>
          <a:p>
            <a:pPr algn="ctr">
              <a:buNone/>
              <a:defRPr sz="1350" b="1">
                <a:solidFill>
                  <a:srgbClr val="83D9FF"/>
                </a:solidFill>
                <a:latin typeface="Aptos"/>
                <a:ea typeface="Aptos"/>
                <a:cs typeface="Aptos"/>
              </a:defRPr>
            </a:pPr>
            <a:r>
              <a:rPr sz="1350" b="1">
                <a:solidFill>
                  <a:srgbClr val="83D9FF"/>
                </a:solidFill>
                <a:latin typeface="Aptos"/>
                <a:ea typeface="Aptos"/>
                <a:cs typeface="Aptos"/>
              </a:rPr>
              <a:t>02</a:t>
            </a:r>
          </a:p>
        </p:txBody>
      </p:sp>
      <p:sp>
        <p:nvSpPr>
          <p:cNvPr id="7" name="label-2">
            <a:extLst>
              <a:ext uri="{FF2B5EF4-FFF2-40B4-BE49-F238E27FC236}">
                <a16:creationId xmlns:a16="http://schemas.microsoft.com/office/drawing/2014/main" id="{14FB29C8-4FE4-4663-A2C2-0CE1FA36B4F9}"/>
              </a:ext>
            </a:extLst>
          </p:cNvPr>
          <p:cNvSpPr>
            <a:spLocks noGrp="1"/>
          </p:cNvSpPr>
          <p:nvPr/>
        </p:nvSpPr>
        <p:spPr>
          <a:xfrm>
            <a:off x="2876550" y="5514975"/>
            <a:ext cx="2238375" cy="447675"/>
          </a:xfrm>
          <a:prstGeom prst="rect">
            <a:avLst/>
          </a:prstGeom>
          <a:noFill/>
          <a:ln w="0">
            <a:noFill/>
            <a:prstDash val="solid"/>
          </a:ln>
        </p:spPr>
        <p:txBody>
          <a:bodyPr anchor="ctr">
            <a:noAutofit/>
          </a:bodyPr>
          <a:lstStyle/>
          <a:p>
            <a:pPr algn="ctr">
              <a:buNone/>
              <a:defRPr sz="1350" b="1">
                <a:solidFill>
                  <a:srgbClr val="F0F5FC"/>
                </a:solidFill>
                <a:latin typeface="Aptos"/>
                <a:ea typeface="Aptos"/>
                <a:cs typeface="Aptos"/>
              </a:defRPr>
            </a:pPr>
            <a:r>
              <a:rPr sz="1350" b="1" dirty="0">
                <a:solidFill>
                  <a:srgbClr val="F0F5FC"/>
                </a:solidFill>
                <a:latin typeface="Aptos"/>
                <a:ea typeface="Aptos"/>
                <a:cs typeface="Aptos"/>
              </a:rPr>
              <a:t>Merchant Participation</a:t>
            </a:r>
          </a:p>
        </p:txBody>
      </p:sp>
      <p:sp>
        <p:nvSpPr>
          <p:cNvPr id="8" name="number-3">
            <a:extLst>
              <a:ext uri="{FF2B5EF4-FFF2-40B4-BE49-F238E27FC236}">
                <a16:creationId xmlns:a16="http://schemas.microsoft.com/office/drawing/2014/main" id="{A8748A40-6374-4C21-8DE2-CF4837AC6D60}"/>
              </a:ext>
            </a:extLst>
          </p:cNvPr>
          <p:cNvSpPr>
            <a:spLocks noGrp="1"/>
          </p:cNvSpPr>
          <p:nvPr/>
        </p:nvSpPr>
        <p:spPr>
          <a:xfrm>
            <a:off x="5419725" y="5219700"/>
            <a:ext cx="666750" cy="285750"/>
          </a:xfrm>
          <a:prstGeom prst="rect">
            <a:avLst/>
          </a:prstGeom>
          <a:noFill/>
          <a:ln w="0">
            <a:noFill/>
            <a:prstDash val="solid"/>
          </a:ln>
        </p:spPr>
        <p:txBody>
          <a:bodyPr anchor="ctr">
            <a:noAutofit/>
          </a:bodyPr>
          <a:lstStyle/>
          <a:p>
            <a:pPr algn="ctr">
              <a:buNone/>
              <a:defRPr sz="1350" b="1">
                <a:solidFill>
                  <a:srgbClr val="83D9FF"/>
                </a:solidFill>
                <a:latin typeface="Aptos"/>
                <a:ea typeface="Aptos"/>
                <a:cs typeface="Aptos"/>
              </a:defRPr>
            </a:pPr>
            <a:r>
              <a:rPr sz="1350" b="1">
                <a:solidFill>
                  <a:srgbClr val="83D9FF"/>
                </a:solidFill>
                <a:latin typeface="Aptos"/>
                <a:ea typeface="Aptos"/>
                <a:cs typeface="Aptos"/>
              </a:rPr>
              <a:t>03</a:t>
            </a:r>
          </a:p>
        </p:txBody>
      </p:sp>
      <p:sp>
        <p:nvSpPr>
          <p:cNvPr id="9" name="label-3">
            <a:extLst>
              <a:ext uri="{FF2B5EF4-FFF2-40B4-BE49-F238E27FC236}">
                <a16:creationId xmlns:a16="http://schemas.microsoft.com/office/drawing/2014/main" id="{4336E95A-AD01-4442-8863-0F0EA69BFBE6}"/>
              </a:ext>
            </a:extLst>
          </p:cNvPr>
          <p:cNvSpPr>
            <a:spLocks noGrp="1"/>
          </p:cNvSpPr>
          <p:nvPr/>
        </p:nvSpPr>
        <p:spPr>
          <a:xfrm>
            <a:off x="4943475" y="5514975"/>
            <a:ext cx="2238375" cy="447675"/>
          </a:xfrm>
          <a:prstGeom prst="rect">
            <a:avLst/>
          </a:prstGeom>
          <a:noFill/>
          <a:ln w="0">
            <a:noFill/>
            <a:prstDash val="solid"/>
          </a:ln>
        </p:spPr>
        <p:txBody>
          <a:bodyPr anchor="ctr">
            <a:noAutofit/>
          </a:bodyPr>
          <a:lstStyle/>
          <a:p>
            <a:pPr algn="ctr">
              <a:buNone/>
              <a:defRPr sz="1350" b="1">
                <a:solidFill>
                  <a:srgbClr val="F0F5FC"/>
                </a:solidFill>
                <a:latin typeface="Aptos"/>
                <a:ea typeface="Aptos"/>
                <a:cs typeface="Aptos"/>
              </a:defRPr>
            </a:pPr>
            <a:r>
              <a:rPr sz="1350" b="1">
                <a:solidFill>
                  <a:srgbClr val="F0F5FC"/>
                </a:solidFill>
                <a:latin typeface="Aptos"/>
                <a:ea typeface="Aptos"/>
                <a:cs typeface="Aptos"/>
              </a:rPr>
              <a:t>Voucher Payment</a:t>
            </a:r>
          </a:p>
        </p:txBody>
      </p:sp>
      <p:sp>
        <p:nvSpPr>
          <p:cNvPr id="10" name="number-4">
            <a:extLst>
              <a:ext uri="{FF2B5EF4-FFF2-40B4-BE49-F238E27FC236}">
                <a16:creationId xmlns:a16="http://schemas.microsoft.com/office/drawing/2014/main" id="{B3DF25BE-6C1D-4B5F-9E72-6A175C2285B0}"/>
              </a:ext>
            </a:extLst>
          </p:cNvPr>
          <p:cNvSpPr>
            <a:spLocks noGrp="1"/>
          </p:cNvSpPr>
          <p:nvPr/>
        </p:nvSpPr>
        <p:spPr>
          <a:xfrm>
            <a:off x="7724775" y="5219700"/>
            <a:ext cx="666750" cy="285750"/>
          </a:xfrm>
          <a:prstGeom prst="rect">
            <a:avLst/>
          </a:prstGeom>
          <a:noFill/>
          <a:ln w="0">
            <a:noFill/>
            <a:prstDash val="solid"/>
          </a:ln>
        </p:spPr>
        <p:txBody>
          <a:bodyPr anchor="ctr">
            <a:noAutofit/>
          </a:bodyPr>
          <a:lstStyle/>
          <a:p>
            <a:pPr algn="ctr">
              <a:buNone/>
              <a:defRPr sz="1350" b="1">
                <a:solidFill>
                  <a:srgbClr val="83D9FF"/>
                </a:solidFill>
                <a:latin typeface="Aptos"/>
                <a:ea typeface="Aptos"/>
                <a:cs typeface="Aptos"/>
              </a:defRPr>
            </a:pPr>
            <a:r>
              <a:rPr sz="1350" b="1">
                <a:solidFill>
                  <a:srgbClr val="83D9FF"/>
                </a:solidFill>
                <a:latin typeface="Aptos"/>
                <a:ea typeface="Aptos"/>
                <a:cs typeface="Aptos"/>
              </a:rPr>
              <a:t>04</a:t>
            </a:r>
          </a:p>
        </p:txBody>
      </p:sp>
      <p:sp>
        <p:nvSpPr>
          <p:cNvPr id="11" name="label-4">
            <a:extLst>
              <a:ext uri="{FF2B5EF4-FFF2-40B4-BE49-F238E27FC236}">
                <a16:creationId xmlns:a16="http://schemas.microsoft.com/office/drawing/2014/main" id="{AD8BD15D-C397-415C-83B3-AFF8089642D0}"/>
              </a:ext>
            </a:extLst>
          </p:cNvPr>
          <p:cNvSpPr>
            <a:spLocks noGrp="1"/>
          </p:cNvSpPr>
          <p:nvPr/>
        </p:nvSpPr>
        <p:spPr>
          <a:xfrm>
            <a:off x="7248525" y="5514975"/>
            <a:ext cx="2238375" cy="447675"/>
          </a:xfrm>
          <a:prstGeom prst="rect">
            <a:avLst/>
          </a:prstGeom>
          <a:noFill/>
          <a:ln w="0">
            <a:noFill/>
            <a:prstDash val="solid"/>
          </a:ln>
        </p:spPr>
        <p:txBody>
          <a:bodyPr anchor="ctr">
            <a:noAutofit/>
          </a:bodyPr>
          <a:lstStyle/>
          <a:p>
            <a:pPr algn="ctr">
              <a:buNone/>
              <a:defRPr sz="1350" b="1">
                <a:solidFill>
                  <a:srgbClr val="F0F5FC"/>
                </a:solidFill>
                <a:latin typeface="Aptos"/>
                <a:ea typeface="Aptos"/>
                <a:cs typeface="Aptos"/>
              </a:defRPr>
            </a:pPr>
            <a:r>
              <a:rPr sz="1350" b="1">
                <a:solidFill>
                  <a:srgbClr val="F0F5FC"/>
                </a:solidFill>
                <a:latin typeface="Aptos"/>
                <a:ea typeface="Aptos"/>
                <a:cs typeface="Aptos"/>
              </a:rPr>
              <a:t>Settlement &amp; Storage</a:t>
            </a:r>
          </a:p>
        </p:txBody>
      </p:sp>
      <p:sp>
        <p:nvSpPr>
          <p:cNvPr id="12" name="number-5">
            <a:extLst>
              <a:ext uri="{FF2B5EF4-FFF2-40B4-BE49-F238E27FC236}">
                <a16:creationId xmlns:a16="http://schemas.microsoft.com/office/drawing/2014/main" id="{6566AE09-5DD3-4CDB-9701-6D842550A95A}"/>
              </a:ext>
            </a:extLst>
          </p:cNvPr>
          <p:cNvSpPr>
            <a:spLocks noGrp="1"/>
          </p:cNvSpPr>
          <p:nvPr/>
        </p:nvSpPr>
        <p:spPr>
          <a:xfrm>
            <a:off x="10029825" y="5219700"/>
            <a:ext cx="666750" cy="285750"/>
          </a:xfrm>
          <a:prstGeom prst="rect">
            <a:avLst/>
          </a:prstGeom>
          <a:noFill/>
          <a:ln w="0">
            <a:noFill/>
            <a:prstDash val="solid"/>
          </a:ln>
        </p:spPr>
        <p:txBody>
          <a:bodyPr anchor="ctr">
            <a:noAutofit/>
          </a:bodyPr>
          <a:lstStyle/>
          <a:p>
            <a:pPr algn="ctr">
              <a:buNone/>
              <a:defRPr sz="1350" b="1">
                <a:solidFill>
                  <a:srgbClr val="83D9FF"/>
                </a:solidFill>
                <a:latin typeface="Aptos"/>
                <a:ea typeface="Aptos"/>
                <a:cs typeface="Aptos"/>
              </a:defRPr>
            </a:pPr>
            <a:r>
              <a:rPr sz="1350" b="1">
                <a:solidFill>
                  <a:srgbClr val="83D9FF"/>
                </a:solidFill>
                <a:latin typeface="Aptos"/>
                <a:ea typeface="Aptos"/>
                <a:cs typeface="Aptos"/>
              </a:rPr>
              <a:t>05</a:t>
            </a:r>
          </a:p>
        </p:txBody>
      </p:sp>
      <p:sp>
        <p:nvSpPr>
          <p:cNvPr id="13" name="label-5">
            <a:extLst>
              <a:ext uri="{FF2B5EF4-FFF2-40B4-BE49-F238E27FC236}">
                <a16:creationId xmlns:a16="http://schemas.microsoft.com/office/drawing/2014/main" id="{0058D500-679B-4B45-A817-FED0C5321720}"/>
              </a:ext>
            </a:extLst>
          </p:cNvPr>
          <p:cNvSpPr>
            <a:spLocks noGrp="1"/>
          </p:cNvSpPr>
          <p:nvPr/>
        </p:nvSpPr>
        <p:spPr>
          <a:xfrm>
            <a:off x="9388771" y="5486399"/>
            <a:ext cx="2238375" cy="447675"/>
          </a:xfrm>
          <a:prstGeom prst="rect">
            <a:avLst/>
          </a:prstGeom>
          <a:noFill/>
          <a:ln w="0">
            <a:noFill/>
            <a:prstDash val="solid"/>
          </a:ln>
        </p:spPr>
        <p:txBody>
          <a:bodyPr anchor="ctr">
            <a:noAutofit/>
          </a:bodyPr>
          <a:lstStyle/>
          <a:p>
            <a:pPr algn="ctr">
              <a:buNone/>
              <a:defRPr sz="1350" b="1">
                <a:solidFill>
                  <a:srgbClr val="F0F5FC"/>
                </a:solidFill>
                <a:latin typeface="Aptos"/>
                <a:ea typeface="Aptos"/>
                <a:cs typeface="Aptos"/>
              </a:defRPr>
            </a:pPr>
            <a:r>
              <a:rPr sz="1350" b="1" dirty="0">
                <a:solidFill>
                  <a:srgbClr val="F0F5FC"/>
                </a:solidFill>
                <a:latin typeface="Aptos"/>
                <a:ea typeface="Aptos"/>
                <a:cs typeface="Aptos"/>
              </a:rPr>
              <a:t>Buyback &amp; Value Growth</a:t>
            </a:r>
          </a:p>
        </p:txBody>
      </p:sp>
      <p:sp>
        <p:nvSpPr>
          <p:cNvPr id="15" name="system-footer-rule-07">
            <a:extLst>
              <a:ext uri="{FF2B5EF4-FFF2-40B4-BE49-F238E27FC236}">
                <a16:creationId xmlns:a16="http://schemas.microsoft.com/office/drawing/2014/main" id="{7B7EF9D0-285B-403D-B4CE-849D48D7A378}"/>
              </a:ext>
            </a:extLst>
          </p:cNvPr>
          <p:cNvSpPr>
            <a:spLocks noGrp="1"/>
          </p:cNvSpPr>
          <p:nvPr/>
        </p:nvSpPr>
        <p:spPr>
          <a:xfrm>
            <a:off x="0" y="6819900"/>
            <a:ext cx="12192000" cy="38100"/>
          </a:xfrm>
          <a:prstGeom prst="rect">
            <a:avLst/>
          </a:prstGeom>
          <a:solidFill>
            <a:srgbClr val="123A51"/>
          </a:solidFill>
          <a:ln w="0">
            <a:noFill/>
            <a:prstDash val="solid"/>
          </a:ln>
        </p:spPr>
        <p:txBody>
          <a:bodyPr/>
          <a:lstStyle/>
          <a:p>
            <a:endParaRPr/>
          </a:p>
        </p:txBody>
      </p:sp>
      <p:sp>
        <p:nvSpPr>
          <p:cNvPr id="16" name="system-page-number-07">
            <a:extLst>
              <a:ext uri="{FF2B5EF4-FFF2-40B4-BE49-F238E27FC236}">
                <a16:creationId xmlns:a16="http://schemas.microsoft.com/office/drawing/2014/main" id="{E8F53FE8-CD9C-4EC4-95B5-37AE1A250B35}"/>
              </a:ext>
            </a:extLst>
          </p:cNvPr>
          <p:cNvSpPr>
            <a:spLocks noGrp="1"/>
          </p:cNvSpPr>
          <p:nvPr/>
        </p:nvSpPr>
        <p:spPr>
          <a:xfrm>
            <a:off x="11239500" y="6553200"/>
            <a:ext cx="609600" cy="171450"/>
          </a:xfrm>
          <a:prstGeom prst="rect">
            <a:avLst/>
          </a:prstGeom>
          <a:noFill/>
          <a:ln w="0">
            <a:noFill/>
            <a:prstDash val="solid"/>
          </a:ln>
        </p:spPr>
        <p:txBody>
          <a:bodyPr/>
          <a:lstStyle/>
          <a:p>
            <a:pPr algn="r">
              <a:buNone/>
              <a:defRPr sz="675" b="1">
                <a:solidFill>
                  <a:srgbClr val="9DD5F4"/>
                </a:solidFill>
                <a:latin typeface="Aptos"/>
                <a:ea typeface="Aptos"/>
                <a:cs typeface="Aptos"/>
              </a:defRPr>
            </a:pPr>
            <a:r>
              <a:rPr sz="675" b="1">
                <a:solidFill>
                  <a:srgbClr val="9DD5F4"/>
                </a:solidFill>
                <a:latin typeface="Aptos"/>
                <a:ea typeface="Aptos"/>
                <a:cs typeface="Aptos"/>
              </a:rPr>
              <a:t>10 / 15</a:t>
            </a:r>
          </a:p>
        </p:txBody>
      </p:sp>
      <p:sp>
        <p:nvSpPr>
          <p:cNvPr id="19" name="Future World Rights Watermark"/>
          <p:cNvSpPr>
            <a:spLocks noGrp="1"/>
          </p:cNvSpPr>
          <p:nvPr/>
        </p:nvSpPr>
        <p:spPr>
          <a:xfrm>
            <a:off x="228600" y="6610350"/>
            <a:ext cx="3000375" cy="133350"/>
          </a:xfrm>
          <a:prstGeom prst="rect">
            <a:avLst/>
          </a:prstGeom>
          <a:noFill/>
          <a:ln w="0">
            <a:noFill/>
          </a:ln>
        </p:spPr>
        <p:txBody>
          <a:bodyPr wrap="none" lIns="0" tIns="0" rIns="0" bIns="0">
            <a:noAutofit/>
          </a:bodyPr>
          <a:lstStyle/>
          <a:p>
            <a:pPr>
              <a:defRPr sz="788">
                <a:solidFill>
                  <a:srgbClr val="BEC9D4"/>
                </a:solidFill>
                <a:latin typeface="Arial"/>
                <a:ea typeface="Arial"/>
                <a:cs typeface="Arial"/>
              </a:defRPr>
            </a:pPr>
            <a:r>
              <a:rPr sz="788">
                <a:solidFill>
                  <a:srgbClr val="BEC9D4"/>
                </a:solidFill>
                <a:latin typeface="Arial"/>
                <a:ea typeface="Arial"/>
                <a:cs typeface="Arial"/>
              </a:rPr>
              <a:t>® 2026, all rights reserved by Future World Holding Ltd</a:t>
            </a:r>
          </a:p>
        </p:txBody>
      </p:sp>
    </p:spTree>
    <p:extLst>
      <p:ext uri="{BB962C8B-B14F-4D97-AF65-F5344CB8AC3E}">
        <p14:creationId xmlns:p14="http://schemas.microsoft.com/office/powerpoint/2010/main" val="1000000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020812"/>
        </a:solidFill>
        <a:effectLst/>
      </p:bgPr>
    </p:bg>
    <p:spTree>
      <p:nvGrpSpPr>
        <p:cNvPr id="1" name=""/>
        <p:cNvGrpSpPr/>
        <p:nvPr/>
      </p:nvGrpSpPr>
      <p:grpSpPr>
        <a:xfrm>
          <a:off x="0" y="0"/>
          <a:ext cx="0" cy="0"/>
          <a:chOff x="0" y="0"/>
          <a:chExt cx="0" cy="0"/>
        </a:xfrm>
      </p:grpSpPr>
      <p:pic>
        <p:nvPicPr>
          <p:cNvPr id="28" name="图片 26"/>
          <p:cNvPicPr>
            <a:picLocks noChangeAspect="1"/>
          </p:cNvPicPr>
          <p:nvPr/>
        </p:nvPicPr>
        <p:blipFill>
          <a:blip r:embed="rId3"/>
          <a:srcRect t="27" b="27"/>
          <a:stretch>
            <a:fillRect/>
          </a:stretch>
        </p:blipFill>
        <p:spPr>
          <a:xfrm>
            <a:off x="0" y="0"/>
            <a:ext cx="12192000" cy="6858000"/>
          </a:xfrm>
          <a:prstGeom prst="rect">
            <a:avLst/>
          </a:prstGeom>
        </p:spPr>
      </p:pic>
      <p:sp>
        <p:nvSpPr>
          <p:cNvPr id="2" name="slide-title">
            <a:extLst>
              <a:ext uri="{FF2B5EF4-FFF2-40B4-BE49-F238E27FC236}">
                <a16:creationId xmlns:a16="http://schemas.microsoft.com/office/drawing/2014/main" id="{50C4CB56-53AE-4001-A507-B05F64124310}"/>
              </a:ext>
            </a:extLst>
          </p:cNvPr>
          <p:cNvSpPr>
            <a:spLocks noGrp="1"/>
          </p:cNvSpPr>
          <p:nvPr/>
        </p:nvSpPr>
        <p:spPr>
          <a:xfrm>
            <a:off x="457200" y="457200"/>
            <a:ext cx="4381500" cy="590550"/>
          </a:xfrm>
          <a:prstGeom prst="rect">
            <a:avLst/>
          </a:prstGeom>
          <a:noFill/>
          <a:ln w="0">
            <a:noFill/>
            <a:prstDash val="solid"/>
          </a:ln>
        </p:spPr>
        <p:txBody>
          <a:bodyPr lIns="0" tIns="0" rIns="0" bIns="0" anchor="ctr">
            <a:noAutofit/>
          </a:bodyPr>
          <a:lstStyle/>
          <a:p>
            <a:pPr algn="l">
              <a:buNone/>
              <a:defRPr sz="3300" b="1">
                <a:solidFill>
                  <a:srgbClr val="F0F5FA"/>
                </a:solidFill>
                <a:latin typeface="Aptos"/>
                <a:ea typeface="Aptos"/>
                <a:cs typeface="Aptos"/>
              </a:defRPr>
            </a:pPr>
            <a:r>
              <a:rPr sz="3300" b="1">
                <a:solidFill>
                  <a:srgbClr val="F0F5FA"/>
                </a:solidFill>
                <a:latin typeface="Aptos"/>
                <a:ea typeface="Aptos"/>
                <a:cs typeface="Aptos"/>
              </a:rPr>
              <a:t>The Flywheel Effect</a:t>
            </a:r>
          </a:p>
        </p:txBody>
      </p:sp>
      <p:sp>
        <p:nvSpPr>
          <p:cNvPr id="3" name="title-rule">
            <a:extLst>
              <a:ext uri="{FF2B5EF4-FFF2-40B4-BE49-F238E27FC236}">
                <a16:creationId xmlns:a16="http://schemas.microsoft.com/office/drawing/2014/main" id="{E9200961-5FEE-45D7-A79E-39882FDFD10F}"/>
              </a:ext>
            </a:extLst>
          </p:cNvPr>
          <p:cNvSpPr>
            <a:spLocks noGrp="1"/>
          </p:cNvSpPr>
          <p:nvPr/>
        </p:nvSpPr>
        <p:spPr>
          <a:xfrm>
            <a:off x="419100" y="1181100"/>
            <a:ext cx="2705100" cy="28575"/>
          </a:xfrm>
          <a:prstGeom prst="rect">
            <a:avLst/>
          </a:prstGeom>
          <a:solidFill>
            <a:srgbClr val="9BBFD5"/>
          </a:solidFill>
          <a:ln w="0">
            <a:noFill/>
            <a:prstDash val="solid"/>
          </a:ln>
        </p:spPr>
        <p:txBody>
          <a:bodyPr/>
          <a:lstStyle/>
          <a:p>
            <a:endParaRPr/>
          </a:p>
        </p:txBody>
      </p:sp>
      <p:sp>
        <p:nvSpPr>
          <p:cNvPr id="4" name="left-kicker">
            <a:extLst>
              <a:ext uri="{FF2B5EF4-FFF2-40B4-BE49-F238E27FC236}">
                <a16:creationId xmlns:a16="http://schemas.microsoft.com/office/drawing/2014/main" id="{5C470561-C34C-463C-B99D-F6F78A4BE191}"/>
              </a:ext>
            </a:extLst>
          </p:cNvPr>
          <p:cNvSpPr>
            <a:spLocks noGrp="1"/>
          </p:cNvSpPr>
          <p:nvPr/>
        </p:nvSpPr>
        <p:spPr>
          <a:xfrm>
            <a:off x="457200" y="2019300"/>
            <a:ext cx="4048125" cy="323850"/>
          </a:xfrm>
          <a:prstGeom prst="rect">
            <a:avLst/>
          </a:prstGeom>
          <a:noFill/>
          <a:ln w="0">
            <a:noFill/>
            <a:prstDash val="solid"/>
          </a:ln>
        </p:spPr>
        <p:txBody>
          <a:bodyPr lIns="0" tIns="0" rIns="0" bIns="0" anchor="ctr">
            <a:noAutofit/>
          </a:bodyPr>
          <a:lstStyle/>
          <a:p>
            <a:pPr algn="l">
              <a:buNone/>
              <a:defRPr sz="1350" b="1">
                <a:solidFill>
                  <a:srgbClr val="80D2FF"/>
                </a:solidFill>
                <a:latin typeface="Aptos"/>
                <a:ea typeface="Aptos"/>
                <a:cs typeface="Aptos"/>
              </a:defRPr>
            </a:pPr>
            <a:r>
              <a:rPr sz="1350" b="1">
                <a:solidFill>
                  <a:srgbClr val="BCD6E9"/>
                </a:solidFill>
                <a:latin typeface="Aptos"/>
                <a:ea typeface="Aptos"/>
                <a:cs typeface="Aptos"/>
              </a:rPr>
              <a:t>Value Circulation and Growth</a:t>
            </a:r>
          </a:p>
        </p:txBody>
      </p:sp>
      <p:sp>
        <p:nvSpPr>
          <p:cNvPr id="5" name="left-statement-1">
            <a:extLst>
              <a:ext uri="{FF2B5EF4-FFF2-40B4-BE49-F238E27FC236}">
                <a16:creationId xmlns:a16="http://schemas.microsoft.com/office/drawing/2014/main" id="{B1B6D291-374F-4C6C-B02B-0E3D7B303986}"/>
              </a:ext>
            </a:extLst>
          </p:cNvPr>
          <p:cNvSpPr>
            <a:spLocks noGrp="1"/>
          </p:cNvSpPr>
          <p:nvPr/>
        </p:nvSpPr>
        <p:spPr>
          <a:xfrm>
            <a:off x="457200" y="2514600"/>
            <a:ext cx="4000500" cy="1104900"/>
          </a:xfrm>
          <a:prstGeom prst="rect">
            <a:avLst/>
          </a:prstGeom>
          <a:noFill/>
          <a:ln w="0">
            <a:noFill/>
            <a:prstDash val="solid"/>
          </a:ln>
        </p:spPr>
        <p:txBody>
          <a:bodyPr lIns="0" tIns="0" rIns="0" bIns="0" anchor="ctr">
            <a:noAutofit/>
          </a:bodyPr>
          <a:lstStyle/>
          <a:p>
            <a:pPr algn="l">
              <a:buNone/>
              <a:defRPr sz="2175" b="1">
                <a:solidFill>
                  <a:srgbClr val="F0F5FA"/>
                </a:solidFill>
                <a:latin typeface="Aptos"/>
                <a:ea typeface="Aptos"/>
                <a:cs typeface="Aptos"/>
              </a:defRPr>
            </a:pPr>
            <a:r>
              <a:rPr sz="2175" b="1">
                <a:solidFill>
                  <a:srgbClr val="F0F5FA"/>
                </a:solidFill>
                <a:latin typeface="Aptos"/>
                <a:ea typeface="Aptos"/>
                <a:cs typeface="Aptos"/>
              </a:rPr>
              <a:t>Co-Creation</a:t>
            </a:r>
            <a:endParaRPr sz="2550" b="1">
              <a:solidFill>
                <a:srgbClr val="F6FAFD"/>
              </a:solidFill>
            </a:endParaRPr>
          </a:p>
          <a:p>
            <a:pPr algn="l">
              <a:buNone/>
              <a:defRPr sz="2175" b="1">
                <a:solidFill>
                  <a:srgbClr val="F0F5FA"/>
                </a:solidFill>
                <a:latin typeface="Aptos"/>
                <a:ea typeface="Aptos"/>
                <a:cs typeface="Aptos"/>
              </a:defRPr>
            </a:pPr>
            <a:r>
              <a:rPr sz="2175" b="1">
                <a:solidFill>
                  <a:srgbClr val="F0F5FA"/>
                </a:solidFill>
                <a:latin typeface="Aptos"/>
                <a:ea typeface="Aptos"/>
                <a:cs typeface="Aptos"/>
              </a:rPr>
              <a:t>Shared Prosperity</a:t>
            </a:r>
            <a:endParaRPr sz="2550" b="1">
              <a:solidFill>
                <a:srgbClr val="F6FAFD"/>
              </a:solidFill>
            </a:endParaRPr>
          </a:p>
          <a:p>
            <a:pPr algn="l">
              <a:buNone/>
              <a:defRPr sz="2175" b="1">
                <a:solidFill>
                  <a:srgbClr val="F0F5FA"/>
                </a:solidFill>
                <a:latin typeface="Aptos"/>
                <a:ea typeface="Aptos"/>
                <a:cs typeface="Aptos"/>
              </a:defRPr>
            </a:pPr>
            <a:r>
              <a:rPr sz="2175" b="1">
                <a:solidFill>
                  <a:srgbClr val="F0F5FA"/>
                </a:solidFill>
                <a:latin typeface="Aptos"/>
                <a:ea typeface="Aptos"/>
                <a:cs typeface="Aptos"/>
              </a:rPr>
              <a:t>Shared Ownership</a:t>
            </a:r>
            <a:endParaRPr sz="2550" b="1">
              <a:solidFill>
                <a:srgbClr val="F6FAFD"/>
              </a:solidFill>
            </a:endParaRPr>
          </a:p>
        </p:txBody>
      </p:sp>
      <p:sp>
        <p:nvSpPr>
          <p:cNvPr id="6" name="left-statement-2">
            <a:extLst>
              <a:ext uri="{FF2B5EF4-FFF2-40B4-BE49-F238E27FC236}">
                <a16:creationId xmlns:a16="http://schemas.microsoft.com/office/drawing/2014/main" id="{8909794B-EDBE-4B17-8C0B-1175BECF1EA4}"/>
              </a:ext>
            </a:extLst>
          </p:cNvPr>
          <p:cNvSpPr>
            <a:spLocks noGrp="1"/>
          </p:cNvSpPr>
          <p:nvPr/>
        </p:nvSpPr>
        <p:spPr>
          <a:xfrm>
            <a:off x="457200" y="3762375"/>
            <a:ext cx="4238625" cy="400050"/>
          </a:xfrm>
          <a:prstGeom prst="rect">
            <a:avLst/>
          </a:prstGeom>
          <a:noFill/>
          <a:ln w="0">
            <a:noFill/>
            <a:prstDash val="solid"/>
          </a:ln>
        </p:spPr>
        <p:txBody>
          <a:bodyPr lIns="0" tIns="0" rIns="0" bIns="0" anchor="ctr">
            <a:noAutofit/>
          </a:bodyPr>
          <a:lstStyle/>
          <a:p>
            <a:pPr algn="l">
              <a:buNone/>
              <a:defRPr sz="1875" b="1">
                <a:solidFill>
                  <a:srgbClr val="F0F5FA"/>
                </a:solidFill>
                <a:latin typeface="Aptos"/>
                <a:ea typeface="Aptos"/>
                <a:cs typeface="Aptos"/>
              </a:defRPr>
            </a:pPr>
            <a:r>
              <a:rPr sz="1875" b="1">
                <a:solidFill>
                  <a:srgbClr val="F0F5FA"/>
                </a:solidFill>
                <a:latin typeface="Aptos"/>
                <a:ea typeface="Aptos"/>
                <a:cs typeface="Aptos"/>
              </a:rPr>
              <a:t>A New Commercial Ecosystem</a:t>
            </a:r>
            <a:endParaRPr sz="2400" b="1">
              <a:solidFill>
                <a:srgbClr val="F6FAFD"/>
              </a:solidFill>
            </a:endParaRPr>
          </a:p>
        </p:txBody>
      </p:sp>
      <p:sp>
        <p:nvSpPr>
          <p:cNvPr id="7" name="left-proof">
            <a:extLst>
              <a:ext uri="{FF2B5EF4-FFF2-40B4-BE49-F238E27FC236}">
                <a16:creationId xmlns:a16="http://schemas.microsoft.com/office/drawing/2014/main" id="{B598ECFA-C632-45F6-A7B5-6A0D568B85CA}"/>
              </a:ext>
            </a:extLst>
          </p:cNvPr>
          <p:cNvSpPr>
            <a:spLocks noGrp="1"/>
          </p:cNvSpPr>
          <p:nvPr/>
        </p:nvSpPr>
        <p:spPr>
          <a:xfrm>
            <a:off x="457200" y="4295775"/>
            <a:ext cx="3905250" cy="590550"/>
          </a:xfrm>
          <a:prstGeom prst="rect">
            <a:avLst/>
          </a:prstGeom>
          <a:noFill/>
          <a:ln w="0">
            <a:noFill/>
            <a:prstDash val="solid"/>
          </a:ln>
        </p:spPr>
        <p:txBody>
          <a:bodyPr lIns="0" tIns="0" rIns="0" bIns="0" anchor="ctr">
            <a:noAutofit/>
          </a:bodyPr>
          <a:lstStyle/>
          <a:p>
            <a:pPr algn="l">
              <a:buNone/>
              <a:defRPr sz="1425" b="0">
                <a:solidFill>
                  <a:srgbClr val="BED1E0"/>
                </a:solidFill>
                <a:latin typeface="Aptos"/>
                <a:ea typeface="Aptos"/>
                <a:cs typeface="Aptos"/>
              </a:defRPr>
            </a:pPr>
            <a:r>
              <a:rPr sz="1425" b="1" dirty="0">
                <a:solidFill>
                  <a:srgbClr val="CDD4DE"/>
                </a:solidFill>
                <a:latin typeface="Aptos"/>
                <a:ea typeface="Aptos"/>
                <a:cs typeface="Aptos"/>
              </a:rPr>
              <a:t>Every</a:t>
            </a:r>
            <a:r>
              <a:rPr lang="en-US" sz="1425" b="1" dirty="0">
                <a:solidFill>
                  <a:srgbClr val="CDD4DE"/>
                </a:solidFill>
                <a:latin typeface="Aptos"/>
                <a:ea typeface="Aptos"/>
                <a:cs typeface="Aptos"/>
              </a:rPr>
              <a:t>one’s </a:t>
            </a:r>
            <a:r>
              <a:rPr sz="1425" b="1" dirty="0">
                <a:solidFill>
                  <a:srgbClr val="CDD4DE"/>
                </a:solidFill>
                <a:latin typeface="Aptos"/>
                <a:ea typeface="Aptos"/>
                <a:cs typeface="Aptos"/>
              </a:rPr>
              <a:t>participation</a:t>
            </a:r>
          </a:p>
          <a:p>
            <a:pPr algn="l">
              <a:buNone/>
              <a:defRPr sz="1425" b="0">
                <a:solidFill>
                  <a:srgbClr val="BED1E0"/>
                </a:solidFill>
                <a:latin typeface="Aptos"/>
                <a:ea typeface="Aptos"/>
                <a:cs typeface="Aptos"/>
              </a:defRPr>
            </a:pPr>
            <a:r>
              <a:rPr sz="1425" b="1" dirty="0">
                <a:solidFill>
                  <a:srgbClr val="CDD4DE"/>
                </a:solidFill>
                <a:latin typeface="Aptos"/>
                <a:ea typeface="Aptos"/>
                <a:cs typeface="Aptos"/>
              </a:rPr>
              <a:t>fuels the next cycle of growth.</a:t>
            </a:r>
          </a:p>
        </p:txBody>
      </p:sp>
      <p:sp>
        <p:nvSpPr>
          <p:cNvPr id="8" name="center-label-top">
            <a:extLst>
              <a:ext uri="{FF2B5EF4-FFF2-40B4-BE49-F238E27FC236}">
                <a16:creationId xmlns:a16="http://schemas.microsoft.com/office/drawing/2014/main" id="{96303BA6-E749-4E57-808A-38C8E72C097B}"/>
              </a:ext>
            </a:extLst>
          </p:cNvPr>
          <p:cNvSpPr>
            <a:spLocks noGrp="1"/>
          </p:cNvSpPr>
          <p:nvPr/>
        </p:nvSpPr>
        <p:spPr>
          <a:xfrm>
            <a:off x="7667625" y="3343275"/>
            <a:ext cx="1485900" cy="228600"/>
          </a:xfrm>
          <a:prstGeom prst="rect">
            <a:avLst/>
          </a:prstGeom>
          <a:noFill/>
          <a:ln w="0">
            <a:noFill/>
            <a:prstDash val="solid"/>
          </a:ln>
        </p:spPr>
        <p:txBody>
          <a:bodyPr lIns="0" tIns="0" rIns="0" bIns="0" anchor="ctr">
            <a:noAutofit/>
          </a:bodyPr>
          <a:lstStyle/>
          <a:p>
            <a:pPr algn="ctr">
              <a:buNone/>
              <a:defRPr sz="1275" b="1">
                <a:solidFill>
                  <a:srgbClr val="80D2FF"/>
                </a:solidFill>
                <a:latin typeface="Aptos"/>
                <a:ea typeface="Aptos"/>
                <a:cs typeface="Aptos"/>
              </a:defRPr>
            </a:pPr>
            <a:r>
              <a:rPr sz="1275" b="1">
                <a:solidFill>
                  <a:srgbClr val="BCD6E9"/>
                </a:solidFill>
                <a:latin typeface="Aptos"/>
                <a:ea typeface="Aptos"/>
                <a:cs typeface="Aptos"/>
              </a:rPr>
              <a:t>Digital City</a:t>
            </a:r>
            <a:endParaRPr sz="1200" b="1">
              <a:solidFill>
                <a:srgbClr val="78C9F8"/>
              </a:solidFill>
            </a:endParaRPr>
          </a:p>
        </p:txBody>
      </p:sp>
      <p:sp>
        <p:nvSpPr>
          <p:cNvPr id="9" name="center-label-main">
            <a:extLst>
              <a:ext uri="{FF2B5EF4-FFF2-40B4-BE49-F238E27FC236}">
                <a16:creationId xmlns:a16="http://schemas.microsoft.com/office/drawing/2014/main" id="{7C4D8FB4-976D-404D-B774-C3755AF9F929}"/>
              </a:ext>
            </a:extLst>
          </p:cNvPr>
          <p:cNvSpPr>
            <a:spLocks noGrp="1"/>
          </p:cNvSpPr>
          <p:nvPr/>
        </p:nvSpPr>
        <p:spPr>
          <a:xfrm>
            <a:off x="7658100" y="3609975"/>
            <a:ext cx="1485900" cy="638175"/>
          </a:xfrm>
          <a:prstGeom prst="rect">
            <a:avLst/>
          </a:prstGeom>
          <a:noFill/>
          <a:ln w="0">
            <a:noFill/>
            <a:prstDash val="solid"/>
          </a:ln>
        </p:spPr>
        <p:txBody>
          <a:bodyPr lIns="0" tIns="0" rIns="0" bIns="0" anchor="ctr">
            <a:noAutofit/>
          </a:bodyPr>
          <a:lstStyle/>
          <a:p>
            <a:pPr algn="ctr">
              <a:buNone/>
              <a:defRPr sz="2025" b="1">
                <a:solidFill>
                  <a:srgbClr val="F0F5FA"/>
                </a:solidFill>
                <a:latin typeface="Aptos"/>
                <a:ea typeface="Aptos"/>
                <a:cs typeface="Aptos"/>
              </a:defRPr>
            </a:pPr>
            <a:r>
              <a:rPr sz="2025" b="1">
                <a:solidFill>
                  <a:srgbClr val="F0F5FA"/>
                </a:solidFill>
                <a:latin typeface="Aptos"/>
                <a:ea typeface="Aptos"/>
                <a:cs typeface="Aptos"/>
              </a:rPr>
              <a:t>Loyalty</a:t>
            </a:r>
            <a:endParaRPr sz="2100" b="1">
              <a:solidFill>
                <a:srgbClr val="F7FBFE"/>
              </a:solidFill>
            </a:endParaRPr>
          </a:p>
          <a:p>
            <a:pPr algn="ctr">
              <a:buNone/>
              <a:defRPr sz="2025" b="1">
                <a:solidFill>
                  <a:srgbClr val="F0F5FA"/>
                </a:solidFill>
                <a:latin typeface="Aptos"/>
                <a:ea typeface="Aptos"/>
                <a:cs typeface="Aptos"/>
              </a:defRPr>
            </a:pPr>
            <a:r>
              <a:rPr sz="2025" b="1">
                <a:solidFill>
                  <a:srgbClr val="F0F5FA"/>
                </a:solidFill>
                <a:latin typeface="Aptos"/>
                <a:ea typeface="Aptos"/>
                <a:cs typeface="Aptos"/>
              </a:rPr>
              <a:t>Points</a:t>
            </a:r>
            <a:endParaRPr sz="2100" b="1">
              <a:solidFill>
                <a:srgbClr val="F7FBFE"/>
              </a:solidFill>
            </a:endParaRPr>
          </a:p>
        </p:txBody>
      </p:sp>
      <p:sp>
        <p:nvSpPr>
          <p:cNvPr id="10" name="step-01-number">
            <a:extLst>
              <a:ext uri="{FF2B5EF4-FFF2-40B4-BE49-F238E27FC236}">
                <a16:creationId xmlns:a16="http://schemas.microsoft.com/office/drawing/2014/main" id="{488D351E-C736-4F94-ABD2-69D6F8C1A0F8}"/>
              </a:ext>
            </a:extLst>
          </p:cNvPr>
          <p:cNvSpPr>
            <a:spLocks noGrp="1"/>
          </p:cNvSpPr>
          <p:nvPr/>
        </p:nvSpPr>
        <p:spPr>
          <a:xfrm>
            <a:off x="7867650" y="809625"/>
            <a:ext cx="1200150" cy="209550"/>
          </a:xfrm>
          <a:prstGeom prst="rect">
            <a:avLst/>
          </a:prstGeom>
          <a:noFill/>
          <a:ln w="0">
            <a:noFill/>
            <a:prstDash val="solid"/>
          </a:ln>
        </p:spPr>
        <p:txBody>
          <a:bodyPr lIns="0" tIns="0" rIns="0" bIns="0" anchor="ctr">
            <a:noAutofit/>
          </a:bodyPr>
          <a:lstStyle/>
          <a:p>
            <a:pPr algn="ctr">
              <a:buNone/>
              <a:defRPr sz="1350" b="1">
                <a:solidFill>
                  <a:srgbClr val="80D2FF"/>
                </a:solidFill>
                <a:latin typeface="Aptos"/>
                <a:ea typeface="Aptos"/>
                <a:cs typeface="Aptos"/>
              </a:defRPr>
            </a:pPr>
            <a:r>
              <a:rPr sz="1350" b="1">
                <a:solidFill>
                  <a:srgbClr val="BCD6E9"/>
                </a:solidFill>
                <a:latin typeface="Aptos"/>
                <a:ea typeface="Aptos"/>
                <a:cs typeface="Aptos"/>
              </a:rPr>
              <a:t>01</a:t>
            </a:r>
          </a:p>
        </p:txBody>
      </p:sp>
      <p:sp>
        <p:nvSpPr>
          <p:cNvPr id="11" name="step-01-label">
            <a:extLst>
              <a:ext uri="{FF2B5EF4-FFF2-40B4-BE49-F238E27FC236}">
                <a16:creationId xmlns:a16="http://schemas.microsoft.com/office/drawing/2014/main" id="{057F4C37-3A7B-48A6-B181-8633B9F1A442}"/>
              </a:ext>
            </a:extLst>
          </p:cNvPr>
          <p:cNvSpPr>
            <a:spLocks noGrp="1"/>
          </p:cNvSpPr>
          <p:nvPr/>
        </p:nvSpPr>
        <p:spPr>
          <a:xfrm>
            <a:off x="7781925" y="1009650"/>
            <a:ext cx="1495425" cy="285750"/>
          </a:xfrm>
          <a:prstGeom prst="rect">
            <a:avLst/>
          </a:prstGeom>
          <a:noFill/>
          <a:ln w="0">
            <a:noFill/>
            <a:prstDash val="solid"/>
          </a:ln>
        </p:spPr>
        <p:txBody>
          <a:bodyPr lIns="0" tIns="0" rIns="0" bIns="0" anchor="ctr">
            <a:noAutofit/>
          </a:bodyPr>
          <a:lstStyle/>
          <a:p>
            <a:pPr algn="ctr">
              <a:buNone/>
              <a:defRPr sz="1350" b="1">
                <a:solidFill>
                  <a:srgbClr val="F0F5FA"/>
                </a:solidFill>
                <a:latin typeface="Aptos"/>
                <a:ea typeface="Aptos"/>
                <a:cs typeface="Aptos"/>
              </a:defRPr>
            </a:pPr>
            <a:r>
              <a:rPr sz="1350" b="1">
                <a:solidFill>
                  <a:srgbClr val="F0F5FA"/>
                </a:solidFill>
                <a:latin typeface="Aptos"/>
                <a:ea typeface="Aptos"/>
                <a:cs typeface="Aptos"/>
              </a:rPr>
              <a:t>More Vouchers</a:t>
            </a:r>
            <a:endParaRPr sz="1350" b="1">
              <a:solidFill>
                <a:srgbClr val="F2F7FA"/>
              </a:solidFill>
            </a:endParaRPr>
          </a:p>
        </p:txBody>
      </p:sp>
      <p:sp>
        <p:nvSpPr>
          <p:cNvPr id="12" name="step-02-number">
            <a:extLst>
              <a:ext uri="{FF2B5EF4-FFF2-40B4-BE49-F238E27FC236}">
                <a16:creationId xmlns:a16="http://schemas.microsoft.com/office/drawing/2014/main" id="{C3BBBA3C-EC23-4E0F-BB4A-F28A875D8166}"/>
              </a:ext>
            </a:extLst>
          </p:cNvPr>
          <p:cNvSpPr>
            <a:spLocks noGrp="1"/>
          </p:cNvSpPr>
          <p:nvPr/>
        </p:nvSpPr>
        <p:spPr>
          <a:xfrm>
            <a:off x="9324975" y="1485900"/>
            <a:ext cx="1143000" cy="209550"/>
          </a:xfrm>
          <a:prstGeom prst="rect">
            <a:avLst/>
          </a:prstGeom>
          <a:noFill/>
          <a:ln w="0">
            <a:noFill/>
            <a:prstDash val="solid"/>
          </a:ln>
        </p:spPr>
        <p:txBody>
          <a:bodyPr lIns="0" tIns="0" rIns="0" bIns="0" anchor="ctr">
            <a:noAutofit/>
          </a:bodyPr>
          <a:lstStyle/>
          <a:p>
            <a:pPr algn="ctr">
              <a:buNone/>
              <a:defRPr sz="1350" b="1">
                <a:solidFill>
                  <a:srgbClr val="80D2FF"/>
                </a:solidFill>
                <a:latin typeface="Aptos"/>
                <a:ea typeface="Aptos"/>
                <a:cs typeface="Aptos"/>
              </a:defRPr>
            </a:pPr>
            <a:r>
              <a:rPr sz="1350" b="1">
                <a:solidFill>
                  <a:srgbClr val="BCD6E9"/>
                </a:solidFill>
                <a:latin typeface="Aptos"/>
                <a:ea typeface="Aptos"/>
                <a:cs typeface="Aptos"/>
              </a:rPr>
              <a:t>02</a:t>
            </a:r>
          </a:p>
        </p:txBody>
      </p:sp>
      <p:sp>
        <p:nvSpPr>
          <p:cNvPr id="13" name="step-02-label">
            <a:extLst>
              <a:ext uri="{FF2B5EF4-FFF2-40B4-BE49-F238E27FC236}">
                <a16:creationId xmlns:a16="http://schemas.microsoft.com/office/drawing/2014/main" id="{34070E2D-859A-44C8-9DFA-492936599D2A}"/>
              </a:ext>
            </a:extLst>
          </p:cNvPr>
          <p:cNvSpPr>
            <a:spLocks noGrp="1"/>
          </p:cNvSpPr>
          <p:nvPr/>
        </p:nvSpPr>
        <p:spPr>
          <a:xfrm>
            <a:off x="9220200" y="1628775"/>
            <a:ext cx="1676400" cy="285750"/>
          </a:xfrm>
          <a:prstGeom prst="rect">
            <a:avLst/>
          </a:prstGeom>
          <a:noFill/>
          <a:ln w="0">
            <a:noFill/>
            <a:prstDash val="solid"/>
          </a:ln>
        </p:spPr>
        <p:txBody>
          <a:bodyPr lIns="0" tIns="0" rIns="0" bIns="0" anchor="ctr">
            <a:noAutofit/>
          </a:bodyPr>
          <a:lstStyle/>
          <a:p>
            <a:pPr algn="ctr">
              <a:buNone/>
              <a:defRPr sz="1350" b="1">
                <a:solidFill>
                  <a:srgbClr val="F0F5FA"/>
                </a:solidFill>
                <a:latin typeface="Aptos"/>
                <a:ea typeface="Aptos"/>
                <a:cs typeface="Aptos"/>
              </a:defRPr>
            </a:pPr>
            <a:r>
              <a:rPr sz="1350" b="1">
                <a:solidFill>
                  <a:srgbClr val="F0F5FA"/>
                </a:solidFill>
                <a:latin typeface="Aptos"/>
                <a:ea typeface="Aptos"/>
                <a:cs typeface="Aptos"/>
              </a:rPr>
              <a:t>More Merchants</a:t>
            </a:r>
            <a:endParaRPr sz="1350" b="1">
              <a:solidFill>
                <a:srgbClr val="F2F7FA"/>
              </a:solidFill>
            </a:endParaRPr>
          </a:p>
        </p:txBody>
      </p:sp>
      <p:sp>
        <p:nvSpPr>
          <p:cNvPr id="14" name="step-03-number">
            <a:extLst>
              <a:ext uri="{FF2B5EF4-FFF2-40B4-BE49-F238E27FC236}">
                <a16:creationId xmlns:a16="http://schemas.microsoft.com/office/drawing/2014/main" id="{B40B5314-E479-4D69-B7DC-D4DF97A69E67}"/>
              </a:ext>
            </a:extLst>
          </p:cNvPr>
          <p:cNvSpPr>
            <a:spLocks noGrp="1"/>
          </p:cNvSpPr>
          <p:nvPr/>
        </p:nvSpPr>
        <p:spPr>
          <a:xfrm>
            <a:off x="10067925" y="3009900"/>
            <a:ext cx="1362075" cy="209550"/>
          </a:xfrm>
          <a:prstGeom prst="rect">
            <a:avLst/>
          </a:prstGeom>
          <a:noFill/>
          <a:ln w="0">
            <a:noFill/>
            <a:prstDash val="solid"/>
          </a:ln>
        </p:spPr>
        <p:txBody>
          <a:bodyPr lIns="0" tIns="0" rIns="0" bIns="0" anchor="ctr">
            <a:noAutofit/>
          </a:bodyPr>
          <a:lstStyle/>
          <a:p>
            <a:pPr algn="ctr">
              <a:buNone/>
              <a:defRPr sz="1350" b="1">
                <a:solidFill>
                  <a:srgbClr val="80D2FF"/>
                </a:solidFill>
                <a:latin typeface="Aptos"/>
                <a:ea typeface="Aptos"/>
                <a:cs typeface="Aptos"/>
              </a:defRPr>
            </a:pPr>
            <a:r>
              <a:rPr sz="1350" b="1">
                <a:solidFill>
                  <a:srgbClr val="BCD6E9"/>
                </a:solidFill>
                <a:latin typeface="Aptos"/>
                <a:ea typeface="Aptos"/>
                <a:cs typeface="Aptos"/>
              </a:rPr>
              <a:t>03</a:t>
            </a:r>
          </a:p>
        </p:txBody>
      </p:sp>
      <p:sp>
        <p:nvSpPr>
          <p:cNvPr id="15" name="step-03-label">
            <a:extLst>
              <a:ext uri="{FF2B5EF4-FFF2-40B4-BE49-F238E27FC236}">
                <a16:creationId xmlns:a16="http://schemas.microsoft.com/office/drawing/2014/main" id="{3D46EFD4-0748-4ED8-A46F-FFEED5A7081C}"/>
              </a:ext>
            </a:extLst>
          </p:cNvPr>
          <p:cNvSpPr>
            <a:spLocks noGrp="1"/>
          </p:cNvSpPr>
          <p:nvPr/>
        </p:nvSpPr>
        <p:spPr>
          <a:xfrm>
            <a:off x="9925050" y="3228975"/>
            <a:ext cx="1581150" cy="285750"/>
          </a:xfrm>
          <a:prstGeom prst="rect">
            <a:avLst/>
          </a:prstGeom>
          <a:noFill/>
          <a:ln w="0">
            <a:noFill/>
            <a:prstDash val="solid"/>
          </a:ln>
        </p:spPr>
        <p:txBody>
          <a:bodyPr lIns="0" tIns="0" rIns="0" bIns="0" anchor="ctr">
            <a:noAutofit/>
          </a:bodyPr>
          <a:lstStyle/>
          <a:p>
            <a:pPr algn="ctr">
              <a:buNone/>
              <a:defRPr sz="1350" b="1">
                <a:solidFill>
                  <a:srgbClr val="F0F5FA"/>
                </a:solidFill>
                <a:latin typeface="Aptos"/>
                <a:ea typeface="Aptos"/>
                <a:cs typeface="Aptos"/>
              </a:defRPr>
            </a:pPr>
            <a:r>
              <a:rPr sz="1350" b="1">
                <a:solidFill>
                  <a:srgbClr val="F0F5FA"/>
                </a:solidFill>
                <a:latin typeface="Aptos"/>
                <a:ea typeface="Aptos"/>
                <a:cs typeface="Aptos"/>
              </a:rPr>
              <a:t>Higher Spending</a:t>
            </a:r>
            <a:endParaRPr sz="1350" b="1">
              <a:solidFill>
                <a:srgbClr val="F2F7FA"/>
              </a:solidFill>
            </a:endParaRPr>
          </a:p>
        </p:txBody>
      </p:sp>
      <p:sp>
        <p:nvSpPr>
          <p:cNvPr id="16" name="step-04-number">
            <a:extLst>
              <a:ext uri="{FF2B5EF4-FFF2-40B4-BE49-F238E27FC236}">
                <a16:creationId xmlns:a16="http://schemas.microsoft.com/office/drawing/2014/main" id="{C93E8B51-AD29-4D56-AAC5-9AE4E687C2ED}"/>
              </a:ext>
            </a:extLst>
          </p:cNvPr>
          <p:cNvSpPr>
            <a:spLocks noGrp="1"/>
          </p:cNvSpPr>
          <p:nvPr/>
        </p:nvSpPr>
        <p:spPr>
          <a:xfrm>
            <a:off x="8562975" y="4752975"/>
            <a:ext cx="1323975" cy="209550"/>
          </a:xfrm>
          <a:prstGeom prst="rect">
            <a:avLst/>
          </a:prstGeom>
          <a:noFill/>
          <a:ln w="0">
            <a:noFill/>
            <a:prstDash val="solid"/>
          </a:ln>
        </p:spPr>
        <p:txBody>
          <a:bodyPr lIns="0" tIns="0" rIns="0" bIns="0" anchor="ctr">
            <a:noAutofit/>
          </a:bodyPr>
          <a:lstStyle/>
          <a:p>
            <a:pPr algn="ctr">
              <a:buNone/>
              <a:defRPr sz="1350" b="1">
                <a:solidFill>
                  <a:srgbClr val="80D2FF"/>
                </a:solidFill>
                <a:latin typeface="Aptos"/>
                <a:ea typeface="Aptos"/>
                <a:cs typeface="Aptos"/>
              </a:defRPr>
            </a:pPr>
            <a:r>
              <a:rPr sz="1350" b="1">
                <a:solidFill>
                  <a:srgbClr val="BCD6E9"/>
                </a:solidFill>
                <a:latin typeface="Aptos"/>
                <a:ea typeface="Aptos"/>
                <a:cs typeface="Aptos"/>
              </a:rPr>
              <a:t>04</a:t>
            </a:r>
          </a:p>
        </p:txBody>
      </p:sp>
      <p:sp>
        <p:nvSpPr>
          <p:cNvPr id="17" name="step-04-label">
            <a:extLst>
              <a:ext uri="{FF2B5EF4-FFF2-40B4-BE49-F238E27FC236}">
                <a16:creationId xmlns:a16="http://schemas.microsoft.com/office/drawing/2014/main" id="{EBA49A89-4B3E-42D3-ABA4-209898D505E0}"/>
              </a:ext>
            </a:extLst>
          </p:cNvPr>
          <p:cNvSpPr>
            <a:spLocks noGrp="1"/>
          </p:cNvSpPr>
          <p:nvPr/>
        </p:nvSpPr>
        <p:spPr>
          <a:xfrm>
            <a:off x="9163715" y="6153150"/>
            <a:ext cx="2171700" cy="266700"/>
          </a:xfrm>
          <a:prstGeom prst="rect">
            <a:avLst/>
          </a:prstGeom>
          <a:solidFill>
            <a:srgbClr val="06111D">
              <a:alpha val="85000"/>
            </a:srgbClr>
          </a:solidFill>
          <a:ln w="0">
            <a:noFill/>
            <a:prstDash val="solid"/>
          </a:ln>
        </p:spPr>
        <p:txBody>
          <a:bodyPr lIns="0" tIns="0" rIns="0" bIns="0" anchor="ctr">
            <a:noAutofit/>
          </a:bodyPr>
          <a:lstStyle/>
          <a:p>
            <a:pPr algn="ctr">
              <a:buNone/>
              <a:defRPr sz="1200" b="1">
                <a:solidFill>
                  <a:srgbClr val="F0F5FA"/>
                </a:solidFill>
                <a:latin typeface="Aptos"/>
                <a:ea typeface="Aptos"/>
                <a:cs typeface="Aptos"/>
              </a:defRPr>
            </a:pPr>
            <a:r>
              <a:rPr sz="1200" b="1" dirty="0">
                <a:solidFill>
                  <a:srgbClr val="F0F5FA"/>
                </a:solidFill>
                <a:latin typeface="Aptos"/>
                <a:ea typeface="Aptos"/>
                <a:cs typeface="Aptos"/>
              </a:rPr>
              <a:t>Higher Merchant Returns</a:t>
            </a:r>
            <a:endParaRPr sz="1350" b="1" dirty="0">
              <a:solidFill>
                <a:srgbClr val="F2F7FA"/>
              </a:solidFill>
            </a:endParaRPr>
          </a:p>
        </p:txBody>
      </p:sp>
      <p:sp>
        <p:nvSpPr>
          <p:cNvPr id="18" name="step-05-number">
            <a:extLst>
              <a:ext uri="{FF2B5EF4-FFF2-40B4-BE49-F238E27FC236}">
                <a16:creationId xmlns:a16="http://schemas.microsoft.com/office/drawing/2014/main" id="{41B560A5-A258-45BF-AA20-7F8388A72A7B}"/>
              </a:ext>
            </a:extLst>
          </p:cNvPr>
          <p:cNvSpPr>
            <a:spLocks noGrp="1"/>
          </p:cNvSpPr>
          <p:nvPr/>
        </p:nvSpPr>
        <p:spPr>
          <a:xfrm>
            <a:off x="6305550" y="4619625"/>
            <a:ext cx="1685925" cy="209550"/>
          </a:xfrm>
          <a:prstGeom prst="rect">
            <a:avLst/>
          </a:prstGeom>
          <a:noFill/>
          <a:ln w="0">
            <a:noFill/>
            <a:prstDash val="solid"/>
          </a:ln>
        </p:spPr>
        <p:txBody>
          <a:bodyPr lIns="0" tIns="0" rIns="0" bIns="0" anchor="ctr">
            <a:noAutofit/>
          </a:bodyPr>
          <a:lstStyle/>
          <a:p>
            <a:pPr algn="ctr">
              <a:buNone/>
              <a:defRPr sz="1350" b="1">
                <a:solidFill>
                  <a:srgbClr val="80D2FF"/>
                </a:solidFill>
                <a:latin typeface="Aptos"/>
                <a:ea typeface="Aptos"/>
                <a:cs typeface="Aptos"/>
              </a:defRPr>
            </a:pPr>
            <a:r>
              <a:rPr sz="1350" b="1">
                <a:solidFill>
                  <a:srgbClr val="BCD6E9"/>
                </a:solidFill>
                <a:latin typeface="Aptos"/>
                <a:ea typeface="Aptos"/>
                <a:cs typeface="Aptos"/>
              </a:rPr>
              <a:t>05</a:t>
            </a:r>
          </a:p>
        </p:txBody>
      </p:sp>
      <p:sp>
        <p:nvSpPr>
          <p:cNvPr id="19" name="step-05-label">
            <a:extLst>
              <a:ext uri="{FF2B5EF4-FFF2-40B4-BE49-F238E27FC236}">
                <a16:creationId xmlns:a16="http://schemas.microsoft.com/office/drawing/2014/main" id="{DE4A688D-D6B8-4D36-9CE0-F1D378C5EB5B}"/>
              </a:ext>
            </a:extLst>
          </p:cNvPr>
          <p:cNvSpPr>
            <a:spLocks noGrp="1"/>
          </p:cNvSpPr>
          <p:nvPr/>
        </p:nvSpPr>
        <p:spPr>
          <a:xfrm>
            <a:off x="5634037" y="6000750"/>
            <a:ext cx="1971675" cy="266700"/>
          </a:xfrm>
          <a:prstGeom prst="rect">
            <a:avLst/>
          </a:prstGeom>
          <a:solidFill>
            <a:srgbClr val="06111D">
              <a:alpha val="85000"/>
            </a:srgbClr>
          </a:solidFill>
          <a:ln w="0">
            <a:noFill/>
            <a:prstDash val="solid"/>
          </a:ln>
        </p:spPr>
        <p:txBody>
          <a:bodyPr lIns="0" tIns="0" rIns="0" bIns="0" anchor="ctr">
            <a:noAutofit/>
          </a:bodyPr>
          <a:lstStyle/>
          <a:p>
            <a:pPr algn="ctr">
              <a:buNone/>
              <a:defRPr sz="1200" b="1">
                <a:solidFill>
                  <a:srgbClr val="F0F5FA"/>
                </a:solidFill>
                <a:latin typeface="Aptos"/>
                <a:ea typeface="Aptos"/>
                <a:cs typeface="Aptos"/>
              </a:defRPr>
            </a:pPr>
            <a:r>
              <a:rPr sz="1200" b="1" dirty="0">
                <a:solidFill>
                  <a:srgbClr val="F0F5FA"/>
                </a:solidFill>
                <a:latin typeface="Aptos"/>
                <a:ea typeface="Aptos"/>
                <a:cs typeface="Aptos"/>
              </a:rPr>
              <a:t>More Buyback Funding</a:t>
            </a:r>
          </a:p>
        </p:txBody>
      </p:sp>
      <p:sp>
        <p:nvSpPr>
          <p:cNvPr id="20" name="step-06-number">
            <a:extLst>
              <a:ext uri="{FF2B5EF4-FFF2-40B4-BE49-F238E27FC236}">
                <a16:creationId xmlns:a16="http://schemas.microsoft.com/office/drawing/2014/main" id="{44B5FA86-62AE-43C5-9093-029772C1FDC9}"/>
              </a:ext>
            </a:extLst>
          </p:cNvPr>
          <p:cNvSpPr>
            <a:spLocks noGrp="1"/>
          </p:cNvSpPr>
          <p:nvPr/>
        </p:nvSpPr>
        <p:spPr>
          <a:xfrm>
            <a:off x="5172075" y="2838450"/>
            <a:ext cx="1257300" cy="209550"/>
          </a:xfrm>
          <a:prstGeom prst="rect">
            <a:avLst/>
          </a:prstGeom>
          <a:noFill/>
          <a:ln w="0">
            <a:noFill/>
            <a:prstDash val="solid"/>
          </a:ln>
        </p:spPr>
        <p:txBody>
          <a:bodyPr lIns="0" tIns="0" rIns="0" bIns="0" anchor="ctr">
            <a:noAutofit/>
          </a:bodyPr>
          <a:lstStyle/>
          <a:p>
            <a:pPr algn="ctr">
              <a:buNone/>
              <a:defRPr sz="1350" b="1">
                <a:solidFill>
                  <a:srgbClr val="80D2FF"/>
                </a:solidFill>
                <a:latin typeface="Aptos"/>
                <a:ea typeface="Aptos"/>
                <a:cs typeface="Aptos"/>
              </a:defRPr>
            </a:pPr>
            <a:r>
              <a:rPr sz="1350" b="1">
                <a:solidFill>
                  <a:srgbClr val="BCD6E9"/>
                </a:solidFill>
                <a:latin typeface="Aptos"/>
                <a:ea typeface="Aptos"/>
                <a:cs typeface="Aptos"/>
              </a:rPr>
              <a:t>06</a:t>
            </a:r>
          </a:p>
        </p:txBody>
      </p:sp>
      <p:sp>
        <p:nvSpPr>
          <p:cNvPr id="21" name="step-06-label">
            <a:extLst>
              <a:ext uri="{FF2B5EF4-FFF2-40B4-BE49-F238E27FC236}">
                <a16:creationId xmlns:a16="http://schemas.microsoft.com/office/drawing/2014/main" id="{8F9F6BD3-AEF0-49EF-BD1C-21FD0B4EC531}"/>
              </a:ext>
            </a:extLst>
          </p:cNvPr>
          <p:cNvSpPr>
            <a:spLocks noGrp="1"/>
          </p:cNvSpPr>
          <p:nvPr/>
        </p:nvSpPr>
        <p:spPr>
          <a:xfrm>
            <a:off x="5238750" y="3000375"/>
            <a:ext cx="1381125" cy="447675"/>
          </a:xfrm>
          <a:prstGeom prst="rect">
            <a:avLst/>
          </a:prstGeom>
          <a:noFill/>
          <a:ln w="0">
            <a:noFill/>
            <a:prstDash val="solid"/>
          </a:ln>
        </p:spPr>
        <p:txBody>
          <a:bodyPr lIns="0" tIns="0" rIns="0" bIns="0" anchor="ctr">
            <a:noAutofit/>
          </a:bodyPr>
          <a:lstStyle/>
          <a:p>
            <a:pPr algn="ctr">
              <a:buNone/>
              <a:defRPr sz="1350" b="1">
                <a:solidFill>
                  <a:srgbClr val="F0F5FA"/>
                </a:solidFill>
                <a:latin typeface="Aptos"/>
                <a:ea typeface="Aptos"/>
                <a:cs typeface="Aptos"/>
              </a:defRPr>
            </a:pPr>
            <a:r>
              <a:rPr sz="1350" b="1">
                <a:solidFill>
                  <a:srgbClr val="F0F5FA"/>
                </a:solidFill>
                <a:latin typeface="Aptos"/>
                <a:ea typeface="Aptos"/>
                <a:cs typeface="Aptos"/>
              </a:rPr>
              <a:t>Higher Point</a:t>
            </a:r>
            <a:endParaRPr sz="1350" b="1">
              <a:solidFill>
                <a:srgbClr val="F2F7FA"/>
              </a:solidFill>
            </a:endParaRPr>
          </a:p>
          <a:p>
            <a:pPr algn="ctr">
              <a:buNone/>
              <a:defRPr sz="1350" b="1">
                <a:solidFill>
                  <a:srgbClr val="F0F5FA"/>
                </a:solidFill>
                <a:latin typeface="Aptos"/>
                <a:ea typeface="Aptos"/>
                <a:cs typeface="Aptos"/>
              </a:defRPr>
            </a:pPr>
            <a:r>
              <a:rPr sz="1350" b="1">
                <a:solidFill>
                  <a:srgbClr val="F0F5FA"/>
                </a:solidFill>
                <a:latin typeface="Aptos"/>
                <a:ea typeface="Aptos"/>
                <a:cs typeface="Aptos"/>
              </a:rPr>
              <a:t>Value</a:t>
            </a:r>
            <a:endParaRPr sz="1350" b="1">
              <a:solidFill>
                <a:srgbClr val="F2F7FA"/>
              </a:solidFill>
            </a:endParaRPr>
          </a:p>
        </p:txBody>
      </p:sp>
      <p:sp>
        <p:nvSpPr>
          <p:cNvPr id="22" name="step-07-number">
            <a:extLst>
              <a:ext uri="{FF2B5EF4-FFF2-40B4-BE49-F238E27FC236}">
                <a16:creationId xmlns:a16="http://schemas.microsoft.com/office/drawing/2014/main" id="{A740A260-AE2B-49BC-8C94-CFB98EC98A0A}"/>
              </a:ext>
            </a:extLst>
          </p:cNvPr>
          <p:cNvSpPr>
            <a:spLocks noGrp="1"/>
          </p:cNvSpPr>
          <p:nvPr/>
        </p:nvSpPr>
        <p:spPr>
          <a:xfrm>
            <a:off x="6296025" y="1266825"/>
            <a:ext cx="1447800" cy="209550"/>
          </a:xfrm>
          <a:prstGeom prst="rect">
            <a:avLst/>
          </a:prstGeom>
          <a:noFill/>
          <a:ln w="0">
            <a:noFill/>
            <a:prstDash val="solid"/>
          </a:ln>
        </p:spPr>
        <p:txBody>
          <a:bodyPr lIns="0" tIns="0" rIns="0" bIns="0" anchor="ctr">
            <a:noAutofit/>
          </a:bodyPr>
          <a:lstStyle/>
          <a:p>
            <a:pPr algn="ctr">
              <a:buNone/>
              <a:defRPr sz="1350" b="1">
                <a:solidFill>
                  <a:srgbClr val="80D2FF"/>
                </a:solidFill>
                <a:latin typeface="Aptos"/>
                <a:ea typeface="Aptos"/>
                <a:cs typeface="Aptos"/>
              </a:defRPr>
            </a:pPr>
            <a:r>
              <a:rPr sz="1350" b="1">
                <a:solidFill>
                  <a:srgbClr val="BCD6E9"/>
                </a:solidFill>
                <a:latin typeface="Aptos"/>
                <a:ea typeface="Aptos"/>
                <a:cs typeface="Aptos"/>
              </a:rPr>
              <a:t>07</a:t>
            </a:r>
          </a:p>
        </p:txBody>
      </p:sp>
      <p:sp>
        <p:nvSpPr>
          <p:cNvPr id="23" name="step-07-label">
            <a:extLst>
              <a:ext uri="{FF2B5EF4-FFF2-40B4-BE49-F238E27FC236}">
                <a16:creationId xmlns:a16="http://schemas.microsoft.com/office/drawing/2014/main" id="{C0E9E800-0DBB-4628-A59D-D274386E1C61}"/>
              </a:ext>
            </a:extLst>
          </p:cNvPr>
          <p:cNvSpPr>
            <a:spLocks noGrp="1"/>
          </p:cNvSpPr>
          <p:nvPr/>
        </p:nvSpPr>
        <p:spPr>
          <a:xfrm>
            <a:off x="6191250" y="1476375"/>
            <a:ext cx="1714500" cy="285750"/>
          </a:xfrm>
          <a:prstGeom prst="rect">
            <a:avLst/>
          </a:prstGeom>
          <a:noFill/>
          <a:ln w="0">
            <a:noFill/>
            <a:prstDash val="solid"/>
          </a:ln>
        </p:spPr>
        <p:txBody>
          <a:bodyPr lIns="0" tIns="0" rIns="0" bIns="0" anchor="ctr">
            <a:noAutofit/>
          </a:bodyPr>
          <a:lstStyle/>
          <a:p>
            <a:pPr algn="ctr">
              <a:buNone/>
              <a:defRPr sz="1350" b="1">
                <a:solidFill>
                  <a:srgbClr val="F0F5FA"/>
                </a:solidFill>
                <a:latin typeface="Aptos"/>
                <a:ea typeface="Aptos"/>
                <a:cs typeface="Aptos"/>
              </a:defRPr>
            </a:pPr>
            <a:r>
              <a:rPr sz="1350" b="1">
                <a:solidFill>
                  <a:srgbClr val="F0F5FA"/>
                </a:solidFill>
                <a:latin typeface="Aptos"/>
                <a:ea typeface="Aptos"/>
                <a:cs typeface="Aptos"/>
              </a:rPr>
              <a:t>More Players</a:t>
            </a:r>
            <a:endParaRPr sz="1350" b="1">
              <a:solidFill>
                <a:srgbClr val="F2F7FA"/>
              </a:solidFill>
            </a:endParaRPr>
          </a:p>
        </p:txBody>
      </p:sp>
      <p:sp>
        <p:nvSpPr>
          <p:cNvPr id="25" name="system-footer-rule-08">
            <a:extLst>
              <a:ext uri="{FF2B5EF4-FFF2-40B4-BE49-F238E27FC236}">
                <a16:creationId xmlns:a16="http://schemas.microsoft.com/office/drawing/2014/main" id="{E5D3A3F1-30F9-4F10-97CD-3AFDB46FB054}"/>
              </a:ext>
            </a:extLst>
          </p:cNvPr>
          <p:cNvSpPr>
            <a:spLocks noGrp="1"/>
          </p:cNvSpPr>
          <p:nvPr/>
        </p:nvSpPr>
        <p:spPr>
          <a:xfrm>
            <a:off x="0" y="6819900"/>
            <a:ext cx="12192000" cy="38100"/>
          </a:xfrm>
          <a:prstGeom prst="rect">
            <a:avLst/>
          </a:prstGeom>
          <a:solidFill>
            <a:srgbClr val="52606C"/>
          </a:solidFill>
          <a:ln w="0">
            <a:noFill/>
            <a:prstDash val="solid"/>
          </a:ln>
        </p:spPr>
        <p:txBody>
          <a:bodyPr/>
          <a:lstStyle/>
          <a:p>
            <a:endParaRPr/>
          </a:p>
        </p:txBody>
      </p:sp>
      <p:sp>
        <p:nvSpPr>
          <p:cNvPr id="26" name="system-page-number-08">
            <a:extLst>
              <a:ext uri="{FF2B5EF4-FFF2-40B4-BE49-F238E27FC236}">
                <a16:creationId xmlns:a16="http://schemas.microsoft.com/office/drawing/2014/main" id="{F513C6B1-A9B1-48C8-9726-EA84F96FDF0F}"/>
              </a:ext>
            </a:extLst>
          </p:cNvPr>
          <p:cNvSpPr>
            <a:spLocks noGrp="1"/>
          </p:cNvSpPr>
          <p:nvPr/>
        </p:nvSpPr>
        <p:spPr>
          <a:xfrm>
            <a:off x="11239500" y="6562725"/>
            <a:ext cx="609600" cy="171450"/>
          </a:xfrm>
          <a:prstGeom prst="rect">
            <a:avLst/>
          </a:prstGeom>
          <a:noFill/>
          <a:ln w="0">
            <a:noFill/>
            <a:prstDash val="solid"/>
          </a:ln>
        </p:spPr>
        <p:txBody>
          <a:bodyPr lIns="0" tIns="0" rIns="0" bIns="0" anchor="ctr">
            <a:noAutofit/>
          </a:bodyPr>
          <a:lstStyle/>
          <a:p>
            <a:pPr algn="l">
              <a:buNone/>
              <a:defRPr sz="675" b="0">
                <a:solidFill>
                  <a:srgbClr val="80D2FF"/>
                </a:solidFill>
                <a:latin typeface="Aptos"/>
                <a:ea typeface="Aptos"/>
                <a:cs typeface="Aptos"/>
              </a:defRPr>
            </a:pPr>
            <a:r>
              <a:rPr sz="675" b="0">
                <a:solidFill>
                  <a:srgbClr val="BCD6E9"/>
                </a:solidFill>
                <a:latin typeface="Aptos"/>
                <a:ea typeface="Aptos"/>
                <a:cs typeface="Aptos"/>
              </a:rPr>
              <a:t>11 / 15</a:t>
            </a:r>
          </a:p>
        </p:txBody>
      </p:sp>
      <p:sp>
        <p:nvSpPr>
          <p:cNvPr id="29" name="Future World Rights Watermark"/>
          <p:cNvSpPr>
            <a:spLocks noGrp="1"/>
          </p:cNvSpPr>
          <p:nvPr/>
        </p:nvSpPr>
        <p:spPr>
          <a:xfrm>
            <a:off x="228600" y="6610350"/>
            <a:ext cx="3000375" cy="133350"/>
          </a:xfrm>
          <a:prstGeom prst="rect">
            <a:avLst/>
          </a:prstGeom>
          <a:noFill/>
          <a:ln w="0">
            <a:noFill/>
          </a:ln>
        </p:spPr>
        <p:txBody>
          <a:bodyPr wrap="none" lIns="0" tIns="0" rIns="0" bIns="0">
            <a:noAutofit/>
          </a:bodyPr>
          <a:lstStyle/>
          <a:p>
            <a:pPr>
              <a:defRPr sz="788">
                <a:solidFill>
                  <a:srgbClr val="BEC9D4"/>
                </a:solidFill>
                <a:latin typeface="Arial"/>
                <a:ea typeface="Arial"/>
                <a:cs typeface="Arial"/>
              </a:defRPr>
            </a:pPr>
            <a:r>
              <a:rPr sz="788">
                <a:solidFill>
                  <a:srgbClr val="BEC9D4"/>
                </a:solidFill>
                <a:latin typeface="Arial"/>
                <a:ea typeface="Arial"/>
                <a:cs typeface="Arial"/>
              </a:rPr>
              <a:t>® 2026, all rights reserved by Future World Holding Ltd</a:t>
            </a:r>
          </a:p>
        </p:txBody>
      </p:sp>
    </p:spTree>
    <p:extLst>
      <p:ext uri="{BB962C8B-B14F-4D97-AF65-F5344CB8AC3E}">
        <p14:creationId xmlns:p14="http://schemas.microsoft.com/office/powerpoint/2010/main" val="1000000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p:cNvPicPr>
            <a:picLocks noChangeAspect="1"/>
          </p:cNvPicPr>
          <p:nvPr/>
        </p:nvPicPr>
        <p:blipFill>
          <a:blip r:embed="rId3"/>
          <a:stretch/>
        </p:blipFill>
        <p:spPr>
          <a:xfrm>
            <a:off x="0" y="0"/>
            <a:ext cx="12192000" cy="6858000"/>
          </a:xfrm>
          <a:prstGeom prst="rect">
            <a:avLst/>
          </a:prstGeom>
        </p:spPr>
      </p:pic>
      <p:sp>
        <p:nvSpPr>
          <p:cNvPr id="3" name="title">
            <a:extLst>
              <a:ext uri="{FF2B5EF4-FFF2-40B4-BE49-F238E27FC236}">
                <a16:creationId xmlns:a16="http://schemas.microsoft.com/office/drawing/2014/main" id="{4133B7EF-35E4-4671-B68F-08F6693B3123}"/>
              </a:ext>
            </a:extLst>
          </p:cNvPr>
          <p:cNvSpPr>
            <a:spLocks noGrp="1"/>
          </p:cNvSpPr>
          <p:nvPr/>
        </p:nvSpPr>
        <p:spPr>
          <a:xfrm>
            <a:off x="590550" y="619125"/>
            <a:ext cx="7620000" cy="542925"/>
          </a:xfrm>
          <a:prstGeom prst="rect">
            <a:avLst/>
          </a:prstGeom>
          <a:noFill/>
          <a:ln w="0">
            <a:noFill/>
          </a:ln>
        </p:spPr>
        <p:txBody>
          <a:bodyPr anchor="ctr">
            <a:noAutofit/>
          </a:bodyPr>
          <a:lstStyle/>
          <a:p>
            <a:pPr algn="l">
              <a:defRPr sz="3000" b="1">
                <a:solidFill>
                  <a:srgbClr val="F1F6FA"/>
                </a:solidFill>
                <a:latin typeface="Aptos"/>
                <a:ea typeface="Aptos"/>
                <a:cs typeface="Aptos"/>
              </a:defRPr>
            </a:pPr>
            <a:r>
              <a:rPr sz="3000" b="1">
                <a:solidFill>
                  <a:srgbClr val="F1F6FA"/>
                </a:solidFill>
                <a:latin typeface="Aptos"/>
                <a:ea typeface="Aptos"/>
                <a:cs typeface="Aptos"/>
              </a:rPr>
              <a:t>Nature of Points</a:t>
            </a:r>
          </a:p>
        </p:txBody>
      </p:sp>
      <p:sp>
        <p:nvSpPr>
          <p:cNvPr id="4" name="voucher-label">
            <a:extLst>
              <a:ext uri="{FF2B5EF4-FFF2-40B4-BE49-F238E27FC236}">
                <a16:creationId xmlns:a16="http://schemas.microsoft.com/office/drawing/2014/main" id="{B1D1F39A-1192-403C-841B-9C79205CF60F}"/>
              </a:ext>
            </a:extLst>
          </p:cNvPr>
          <p:cNvSpPr>
            <a:spLocks noGrp="1"/>
          </p:cNvSpPr>
          <p:nvPr/>
        </p:nvSpPr>
        <p:spPr>
          <a:xfrm>
            <a:off x="3086100" y="1676400"/>
            <a:ext cx="2095500" cy="257175"/>
          </a:xfrm>
          <a:prstGeom prst="rect">
            <a:avLst/>
          </a:prstGeom>
          <a:noFill/>
          <a:ln w="0">
            <a:noFill/>
          </a:ln>
        </p:spPr>
        <p:txBody>
          <a:bodyPr anchor="ctr">
            <a:noAutofit/>
          </a:bodyPr>
          <a:lstStyle/>
          <a:p>
            <a:pPr algn="ctr">
              <a:defRPr sz="1275" b="1">
                <a:solidFill>
                  <a:srgbClr val="A9DEFF"/>
                </a:solidFill>
                <a:latin typeface="Aptos"/>
                <a:ea typeface="Aptos"/>
                <a:cs typeface="Aptos"/>
              </a:defRPr>
            </a:pPr>
            <a:r>
              <a:rPr sz="1275" b="1">
                <a:solidFill>
                  <a:srgbClr val="A9DEFF"/>
                </a:solidFill>
                <a:latin typeface="Aptos"/>
                <a:ea typeface="Aptos"/>
                <a:cs typeface="Aptos"/>
              </a:rPr>
              <a:t>Purchase Vouchers</a:t>
            </a:r>
          </a:p>
        </p:txBody>
      </p:sp>
      <p:sp>
        <p:nvSpPr>
          <p:cNvPr id="5" name="merchant-label">
            <a:extLst>
              <a:ext uri="{FF2B5EF4-FFF2-40B4-BE49-F238E27FC236}">
                <a16:creationId xmlns:a16="http://schemas.microsoft.com/office/drawing/2014/main" id="{6F2C9D03-8BD5-40EC-9033-8A299C448BDF}"/>
              </a:ext>
            </a:extLst>
          </p:cNvPr>
          <p:cNvSpPr>
            <a:spLocks noGrp="1"/>
          </p:cNvSpPr>
          <p:nvPr/>
        </p:nvSpPr>
        <p:spPr>
          <a:xfrm>
            <a:off x="5067300" y="1333500"/>
            <a:ext cx="2381250" cy="314325"/>
          </a:xfrm>
          <a:prstGeom prst="rect">
            <a:avLst/>
          </a:prstGeom>
          <a:noFill/>
          <a:ln w="0">
            <a:noFill/>
          </a:ln>
        </p:spPr>
        <p:txBody>
          <a:bodyPr anchor="ctr">
            <a:noAutofit/>
          </a:bodyPr>
          <a:lstStyle/>
          <a:p>
            <a:pPr algn="ctr">
              <a:defRPr sz="1200" b="1">
                <a:solidFill>
                  <a:srgbClr val="A9DEFF"/>
                </a:solidFill>
                <a:latin typeface="Aptos"/>
                <a:ea typeface="Aptos"/>
                <a:cs typeface="Aptos"/>
              </a:defRPr>
            </a:pPr>
            <a:r>
              <a:rPr sz="1200" b="1">
                <a:solidFill>
                  <a:srgbClr val="A9DEFF"/>
                </a:solidFill>
                <a:latin typeface="Aptos"/>
                <a:ea typeface="Aptos"/>
                <a:cs typeface="Aptos"/>
              </a:rPr>
              <a:t>Spend at Partner Merchants</a:t>
            </a:r>
          </a:p>
        </p:txBody>
      </p:sp>
      <p:sp>
        <p:nvSpPr>
          <p:cNvPr id="6" name="treasury-label">
            <a:extLst>
              <a:ext uri="{FF2B5EF4-FFF2-40B4-BE49-F238E27FC236}">
                <a16:creationId xmlns:a16="http://schemas.microsoft.com/office/drawing/2014/main" id="{FE3C55E6-5357-4296-ABA9-19093EFD792A}"/>
              </a:ext>
            </a:extLst>
          </p:cNvPr>
          <p:cNvSpPr>
            <a:spLocks noGrp="1"/>
          </p:cNvSpPr>
          <p:nvPr/>
        </p:nvSpPr>
        <p:spPr>
          <a:xfrm>
            <a:off x="7439025" y="1485900"/>
            <a:ext cx="2286000" cy="438150"/>
          </a:xfrm>
          <a:prstGeom prst="rect">
            <a:avLst/>
          </a:prstGeom>
          <a:noFill/>
          <a:ln w="0">
            <a:noFill/>
          </a:ln>
        </p:spPr>
        <p:txBody>
          <a:bodyPr anchor="ctr">
            <a:noAutofit/>
          </a:bodyPr>
          <a:lstStyle/>
          <a:p>
            <a:pPr algn="ctr">
              <a:defRPr sz="1200" b="1">
                <a:solidFill>
                  <a:srgbClr val="E6CA91"/>
                </a:solidFill>
                <a:latin typeface="Aptos"/>
                <a:ea typeface="Aptos"/>
                <a:cs typeface="Aptos"/>
              </a:defRPr>
            </a:pPr>
            <a:r>
              <a:rPr sz="1200" b="1">
                <a:solidFill>
                  <a:srgbClr val="E6CA91"/>
                </a:solidFill>
                <a:latin typeface="Aptos"/>
                <a:ea typeface="Aptos"/>
                <a:cs typeface="Aptos"/>
              </a:rPr>
              <a:t>Merchant Contributions</a:t>
            </a:r>
          </a:p>
          <a:p>
            <a:pPr algn="ctr">
              <a:defRPr sz="1200" b="1">
                <a:solidFill>
                  <a:srgbClr val="E6CA91"/>
                </a:solidFill>
                <a:latin typeface="Aptos"/>
                <a:ea typeface="Aptos"/>
                <a:cs typeface="Aptos"/>
              </a:defRPr>
            </a:pPr>
            <a:r>
              <a:rPr sz="1200" b="1">
                <a:solidFill>
                  <a:srgbClr val="E6CA91"/>
                </a:solidFill>
                <a:latin typeface="Aptos"/>
                <a:ea typeface="Aptos"/>
                <a:cs typeface="Aptos"/>
              </a:rPr>
              <a:t>to the Points Treasury</a:t>
            </a:r>
          </a:p>
        </p:txBody>
      </p:sp>
      <p:sp>
        <p:nvSpPr>
          <p:cNvPr id="7" name="purchase-restriction">
            <a:extLst>
              <a:ext uri="{FF2B5EF4-FFF2-40B4-BE49-F238E27FC236}">
                <a16:creationId xmlns:a16="http://schemas.microsoft.com/office/drawing/2014/main" id="{0AB7598C-FE23-432D-AA4A-34C5BB0E3103}"/>
              </a:ext>
            </a:extLst>
          </p:cNvPr>
          <p:cNvSpPr>
            <a:spLocks noGrp="1"/>
          </p:cNvSpPr>
          <p:nvPr/>
        </p:nvSpPr>
        <p:spPr>
          <a:xfrm>
            <a:off x="3171825" y="3390900"/>
            <a:ext cx="2124075" cy="495300"/>
          </a:xfrm>
          <a:prstGeom prst="rect">
            <a:avLst/>
          </a:prstGeom>
          <a:noFill/>
          <a:ln w="0">
            <a:noFill/>
          </a:ln>
        </p:spPr>
        <p:txBody>
          <a:bodyPr anchor="ctr">
            <a:noAutofit/>
          </a:bodyPr>
          <a:lstStyle/>
          <a:p>
            <a:pPr algn="ctr">
              <a:defRPr sz="1200" b="1">
                <a:solidFill>
                  <a:srgbClr val="E3EBF3"/>
                </a:solidFill>
                <a:latin typeface="Aptos"/>
                <a:ea typeface="Aptos"/>
                <a:cs typeface="Aptos"/>
              </a:defRPr>
            </a:pPr>
            <a:r>
              <a:rPr sz="1200" b="1">
                <a:solidFill>
                  <a:srgbClr val="E3EBF3"/>
                </a:solidFill>
                <a:latin typeface="Aptos"/>
                <a:ea typeface="Aptos"/>
                <a:cs typeface="Aptos"/>
              </a:rPr>
              <a:t>Players Cannot</a:t>
            </a:r>
          </a:p>
          <a:p>
            <a:pPr algn="ctr">
              <a:defRPr sz="1200" b="1">
                <a:solidFill>
                  <a:srgbClr val="E3EBF3"/>
                </a:solidFill>
                <a:latin typeface="Aptos"/>
                <a:ea typeface="Aptos"/>
                <a:cs typeface="Aptos"/>
              </a:defRPr>
            </a:pPr>
            <a:r>
              <a:rPr sz="1200" b="1">
                <a:solidFill>
                  <a:srgbClr val="E3EBF3"/>
                </a:solidFill>
                <a:latin typeface="Aptos"/>
                <a:ea typeface="Aptos"/>
                <a:cs typeface="Aptos"/>
              </a:rPr>
              <a:t>Purchase Points Directly</a:t>
            </a:r>
          </a:p>
        </p:txBody>
      </p:sp>
      <p:sp>
        <p:nvSpPr>
          <p:cNvPr id="8" name="buyback-label">
            <a:extLst>
              <a:ext uri="{FF2B5EF4-FFF2-40B4-BE49-F238E27FC236}">
                <a16:creationId xmlns:a16="http://schemas.microsoft.com/office/drawing/2014/main" id="{8D58EAC4-9993-4DA4-970A-DB20ADB7D305}"/>
              </a:ext>
            </a:extLst>
          </p:cNvPr>
          <p:cNvSpPr>
            <a:spLocks noGrp="1"/>
          </p:cNvSpPr>
          <p:nvPr/>
        </p:nvSpPr>
        <p:spPr>
          <a:xfrm>
            <a:off x="6715125" y="4381500"/>
            <a:ext cx="2190750" cy="485775"/>
          </a:xfrm>
          <a:prstGeom prst="rect">
            <a:avLst/>
          </a:prstGeom>
          <a:noFill/>
          <a:ln w="0">
            <a:noFill/>
          </a:ln>
        </p:spPr>
        <p:txBody>
          <a:bodyPr anchor="ctr">
            <a:noAutofit/>
          </a:bodyPr>
          <a:lstStyle/>
          <a:p>
            <a:pPr algn="ctr">
              <a:defRPr sz="1125" b="1">
                <a:solidFill>
                  <a:srgbClr val="E6CA91"/>
                </a:solidFill>
                <a:latin typeface="Aptos"/>
                <a:ea typeface="Aptos"/>
                <a:cs typeface="Aptos"/>
              </a:defRPr>
            </a:pPr>
            <a:r>
              <a:rPr sz="1125" b="1">
                <a:solidFill>
                  <a:srgbClr val="E6CA91"/>
                </a:solidFill>
                <a:latin typeface="Aptos"/>
                <a:ea typeface="Aptos"/>
                <a:cs typeface="Aptos"/>
              </a:rPr>
              <a:t>Digital City Uses Treasury Funds</a:t>
            </a:r>
          </a:p>
          <a:p>
            <a:pPr algn="ctr">
              <a:defRPr sz="1125" b="1">
                <a:solidFill>
                  <a:srgbClr val="E6CA91"/>
                </a:solidFill>
                <a:latin typeface="Aptos"/>
                <a:ea typeface="Aptos"/>
                <a:cs typeface="Aptos"/>
              </a:defRPr>
            </a:pPr>
            <a:r>
              <a:rPr sz="1125" b="1">
                <a:solidFill>
                  <a:srgbClr val="E6CA91"/>
                </a:solidFill>
                <a:latin typeface="Aptos"/>
                <a:ea typeface="Aptos"/>
                <a:cs typeface="Aptos"/>
              </a:rPr>
              <a:t>for Ongoing Buybacks</a:t>
            </a:r>
          </a:p>
        </p:txBody>
      </p:sp>
      <p:sp>
        <p:nvSpPr>
          <p:cNvPr id="9" name="point-label">
            <a:extLst>
              <a:ext uri="{FF2B5EF4-FFF2-40B4-BE49-F238E27FC236}">
                <a16:creationId xmlns:a16="http://schemas.microsoft.com/office/drawing/2014/main" id="{9546A914-2308-4820-8621-BD97D7CB2C22}"/>
              </a:ext>
            </a:extLst>
          </p:cNvPr>
          <p:cNvSpPr>
            <a:spLocks noGrp="1"/>
          </p:cNvSpPr>
          <p:nvPr/>
        </p:nvSpPr>
        <p:spPr>
          <a:xfrm>
            <a:off x="4724400" y="5019675"/>
            <a:ext cx="2743200" cy="276225"/>
          </a:xfrm>
          <a:prstGeom prst="rect">
            <a:avLst/>
          </a:prstGeom>
          <a:noFill/>
          <a:ln w="0">
            <a:noFill/>
          </a:ln>
        </p:spPr>
        <p:txBody>
          <a:bodyPr anchor="ctr">
            <a:noAutofit/>
          </a:bodyPr>
          <a:lstStyle/>
          <a:p>
            <a:pPr algn="ctr">
              <a:defRPr sz="1425" b="1">
                <a:solidFill>
                  <a:srgbClr val="D8F2FF"/>
                </a:solidFill>
                <a:latin typeface="Aptos"/>
                <a:ea typeface="Aptos"/>
                <a:cs typeface="Aptos"/>
              </a:defRPr>
            </a:pPr>
            <a:r>
              <a:rPr sz="1425" b="1">
                <a:solidFill>
                  <a:srgbClr val="D8F2FF"/>
                </a:solidFill>
                <a:latin typeface="Aptos"/>
                <a:ea typeface="Aptos"/>
                <a:cs typeface="Aptos"/>
              </a:rPr>
              <a:t>Point Value Appreciation</a:t>
            </a:r>
          </a:p>
        </p:txBody>
      </p:sp>
      <p:sp>
        <p:nvSpPr>
          <p:cNvPr id="10" name="bottom-wash">
            <a:extLst>
              <a:ext uri="{FF2B5EF4-FFF2-40B4-BE49-F238E27FC236}">
                <a16:creationId xmlns:a16="http://schemas.microsoft.com/office/drawing/2014/main" id="{D5BB6638-7E1A-49A4-8FB5-AC27B17781C9}"/>
              </a:ext>
            </a:extLst>
          </p:cNvPr>
          <p:cNvSpPr>
            <a:spLocks noGrp="1"/>
          </p:cNvSpPr>
          <p:nvPr/>
        </p:nvSpPr>
        <p:spPr>
          <a:xfrm>
            <a:off x="0" y="5362575"/>
            <a:ext cx="12192000" cy="1495425"/>
          </a:xfrm>
          <a:prstGeom prst="rect">
            <a:avLst/>
          </a:prstGeom>
          <a:solidFill>
            <a:srgbClr val="040D16"/>
          </a:solidFill>
          <a:ln w="0">
            <a:noFill/>
          </a:ln>
        </p:spPr>
        <p:txBody>
          <a:bodyPr/>
          <a:lstStyle/>
          <a:p>
            <a:endParaRPr lang="zh-CN" altLang="en-US"/>
          </a:p>
        </p:txBody>
      </p:sp>
      <p:sp>
        <p:nvSpPr>
          <p:cNvPr id="11" name="classification-kicker">
            <a:extLst>
              <a:ext uri="{FF2B5EF4-FFF2-40B4-BE49-F238E27FC236}">
                <a16:creationId xmlns:a16="http://schemas.microsoft.com/office/drawing/2014/main" id="{75C723A4-6834-4594-B81E-97E0D8549ABB}"/>
              </a:ext>
            </a:extLst>
          </p:cNvPr>
          <p:cNvSpPr>
            <a:spLocks noGrp="1"/>
          </p:cNvSpPr>
          <p:nvPr/>
        </p:nvSpPr>
        <p:spPr>
          <a:xfrm>
            <a:off x="590550" y="5495925"/>
            <a:ext cx="3238500" cy="247650"/>
          </a:xfrm>
          <a:prstGeom prst="rect">
            <a:avLst/>
          </a:prstGeom>
          <a:noFill/>
          <a:ln w="0">
            <a:noFill/>
          </a:ln>
        </p:spPr>
        <p:txBody>
          <a:bodyPr anchor="ctr">
            <a:noAutofit/>
          </a:bodyPr>
          <a:lstStyle/>
          <a:p>
            <a:pPr algn="l">
              <a:defRPr sz="1200" b="1">
                <a:solidFill>
                  <a:srgbClr val="9FCBE5"/>
                </a:solidFill>
                <a:latin typeface="Aptos"/>
                <a:ea typeface="Aptos"/>
                <a:cs typeface="Aptos"/>
              </a:defRPr>
            </a:pPr>
            <a:r>
              <a:rPr sz="1200" b="1">
                <a:solidFill>
                  <a:srgbClr val="9FCBE5"/>
                </a:solidFill>
                <a:latin typeface="Aptos"/>
                <a:ea typeface="Aptos"/>
                <a:cs typeface="Aptos"/>
              </a:rPr>
              <a:t>01  Legal Classification</a:t>
            </a:r>
          </a:p>
        </p:txBody>
      </p:sp>
      <p:sp>
        <p:nvSpPr>
          <p:cNvPr id="12" name="classification-title">
            <a:extLst>
              <a:ext uri="{FF2B5EF4-FFF2-40B4-BE49-F238E27FC236}">
                <a16:creationId xmlns:a16="http://schemas.microsoft.com/office/drawing/2014/main" id="{D55C565D-8618-486E-A478-A40D8DDBF6EF}"/>
              </a:ext>
            </a:extLst>
          </p:cNvPr>
          <p:cNvSpPr>
            <a:spLocks noGrp="1"/>
          </p:cNvSpPr>
          <p:nvPr/>
        </p:nvSpPr>
        <p:spPr>
          <a:xfrm>
            <a:off x="590550" y="5829300"/>
            <a:ext cx="3286125" cy="304800"/>
          </a:xfrm>
          <a:prstGeom prst="rect">
            <a:avLst/>
          </a:prstGeom>
          <a:noFill/>
          <a:ln w="0">
            <a:noFill/>
          </a:ln>
        </p:spPr>
        <p:txBody>
          <a:bodyPr anchor="ctr">
            <a:noAutofit/>
          </a:bodyPr>
          <a:lstStyle/>
          <a:p>
            <a:pPr algn="l">
              <a:defRPr sz="1800" b="1">
                <a:solidFill>
                  <a:srgbClr val="F1F6FA"/>
                </a:solidFill>
                <a:latin typeface="Aptos"/>
                <a:ea typeface="Aptos"/>
                <a:cs typeface="Aptos"/>
              </a:defRPr>
            </a:pPr>
            <a:r>
              <a:rPr sz="1800" b="1">
                <a:solidFill>
                  <a:srgbClr val="F1F6FA"/>
                </a:solidFill>
                <a:latin typeface="Aptos"/>
                <a:ea typeface="Aptos"/>
                <a:cs typeface="Aptos"/>
              </a:rPr>
              <a:t>UAE Review Required</a:t>
            </a:r>
          </a:p>
        </p:txBody>
      </p:sp>
      <p:sp>
        <p:nvSpPr>
          <p:cNvPr id="13" name="classification-body">
            <a:extLst>
              <a:ext uri="{FF2B5EF4-FFF2-40B4-BE49-F238E27FC236}">
                <a16:creationId xmlns:a16="http://schemas.microsoft.com/office/drawing/2014/main" id="{09819A47-28F0-489D-83C8-2AC304911E5F}"/>
              </a:ext>
            </a:extLst>
          </p:cNvPr>
          <p:cNvSpPr>
            <a:spLocks noGrp="1"/>
          </p:cNvSpPr>
          <p:nvPr/>
        </p:nvSpPr>
        <p:spPr>
          <a:xfrm>
            <a:off x="590550" y="6200775"/>
            <a:ext cx="3524250" cy="400050"/>
          </a:xfrm>
          <a:prstGeom prst="rect">
            <a:avLst/>
          </a:prstGeom>
          <a:noFill/>
          <a:ln w="0">
            <a:noFill/>
          </a:ln>
        </p:spPr>
        <p:txBody>
          <a:bodyPr anchor="ctr">
            <a:noAutofit/>
          </a:bodyPr>
          <a:lstStyle/>
          <a:p>
            <a:pPr algn="l">
              <a:defRPr sz="1125" b="0">
                <a:solidFill>
                  <a:srgbClr val="BDCFDC"/>
                </a:solidFill>
                <a:latin typeface="Aptos"/>
                <a:ea typeface="Aptos"/>
                <a:cs typeface="Aptos"/>
              </a:defRPr>
            </a:pPr>
            <a:r>
              <a:rPr sz="1125" b="0">
                <a:solidFill>
                  <a:srgbClr val="BDCFDC"/>
                </a:solidFill>
                <a:latin typeface="Aptos"/>
                <a:ea typeface="Aptos"/>
                <a:cs typeface="Aptos"/>
              </a:rPr>
              <a:t>No fundraising or fixed returns promised.</a:t>
            </a:r>
          </a:p>
          <a:p>
            <a:pPr algn="l">
              <a:defRPr sz="1125" b="0">
                <a:solidFill>
                  <a:srgbClr val="BDCFDC"/>
                </a:solidFill>
                <a:latin typeface="Aptos"/>
                <a:ea typeface="Aptos"/>
                <a:cs typeface="Aptos"/>
              </a:defRPr>
            </a:pPr>
            <a:r>
              <a:rPr sz="1125" b="0">
                <a:solidFill>
                  <a:srgbClr val="BDCFDC"/>
                </a:solidFill>
                <a:latin typeface="Aptos"/>
                <a:ea typeface="Aptos"/>
                <a:cs typeface="Aptos"/>
              </a:rPr>
              <a:t>Securities status requires UAE legal review.</a:t>
            </a:r>
          </a:p>
        </p:txBody>
      </p:sp>
      <p:sp>
        <p:nvSpPr>
          <p:cNvPr id="14" name="acquisition-kicker">
            <a:extLst>
              <a:ext uri="{FF2B5EF4-FFF2-40B4-BE49-F238E27FC236}">
                <a16:creationId xmlns:a16="http://schemas.microsoft.com/office/drawing/2014/main" id="{7AE44B5A-FD8B-4495-AB2F-2076DD540210}"/>
              </a:ext>
            </a:extLst>
          </p:cNvPr>
          <p:cNvSpPr>
            <a:spLocks noGrp="1"/>
          </p:cNvSpPr>
          <p:nvPr/>
        </p:nvSpPr>
        <p:spPr>
          <a:xfrm>
            <a:off x="4505325" y="5495925"/>
            <a:ext cx="3238500" cy="247650"/>
          </a:xfrm>
          <a:prstGeom prst="rect">
            <a:avLst/>
          </a:prstGeom>
          <a:noFill/>
          <a:ln w="0">
            <a:noFill/>
          </a:ln>
        </p:spPr>
        <p:txBody>
          <a:bodyPr anchor="ctr">
            <a:noAutofit/>
          </a:bodyPr>
          <a:lstStyle/>
          <a:p>
            <a:pPr algn="l">
              <a:defRPr sz="1200" b="1">
                <a:solidFill>
                  <a:srgbClr val="9FCBE5"/>
                </a:solidFill>
                <a:latin typeface="Aptos"/>
                <a:ea typeface="Aptos"/>
                <a:cs typeface="Aptos"/>
              </a:defRPr>
            </a:pPr>
            <a:r>
              <a:rPr sz="1200" b="1">
                <a:solidFill>
                  <a:srgbClr val="9FCBE5"/>
                </a:solidFill>
                <a:latin typeface="Aptos"/>
                <a:ea typeface="Aptos"/>
                <a:cs typeface="Aptos"/>
              </a:rPr>
              <a:t>02  Player Acquisition</a:t>
            </a:r>
          </a:p>
        </p:txBody>
      </p:sp>
      <p:sp>
        <p:nvSpPr>
          <p:cNvPr id="15" name="acquisition-title">
            <a:extLst>
              <a:ext uri="{FF2B5EF4-FFF2-40B4-BE49-F238E27FC236}">
                <a16:creationId xmlns:a16="http://schemas.microsoft.com/office/drawing/2014/main" id="{F696D6F4-643C-4032-8721-D87A22F16529}"/>
              </a:ext>
            </a:extLst>
          </p:cNvPr>
          <p:cNvSpPr>
            <a:spLocks noGrp="1"/>
          </p:cNvSpPr>
          <p:nvPr/>
        </p:nvSpPr>
        <p:spPr>
          <a:xfrm>
            <a:off x="4505325" y="5829300"/>
            <a:ext cx="3524250" cy="304800"/>
          </a:xfrm>
          <a:prstGeom prst="rect">
            <a:avLst/>
          </a:prstGeom>
          <a:noFill/>
          <a:ln w="0">
            <a:noFill/>
          </a:ln>
        </p:spPr>
        <p:txBody>
          <a:bodyPr anchor="ctr">
            <a:noAutofit/>
          </a:bodyPr>
          <a:lstStyle/>
          <a:p>
            <a:pPr algn="l">
              <a:defRPr sz="1800" b="1">
                <a:solidFill>
                  <a:srgbClr val="F1F6FA"/>
                </a:solidFill>
                <a:latin typeface="Aptos"/>
                <a:ea typeface="Aptos"/>
                <a:cs typeface="Aptos"/>
              </a:defRPr>
            </a:pPr>
            <a:r>
              <a:rPr sz="1800" b="1">
                <a:solidFill>
                  <a:srgbClr val="F1F6FA"/>
                </a:solidFill>
                <a:latin typeface="Aptos"/>
                <a:ea typeface="Aptos"/>
                <a:cs typeface="Aptos"/>
              </a:rPr>
              <a:t>Awarded Free of Charge</a:t>
            </a:r>
          </a:p>
        </p:txBody>
      </p:sp>
      <p:sp>
        <p:nvSpPr>
          <p:cNvPr id="16" name="acquisition-body">
            <a:extLst>
              <a:ext uri="{FF2B5EF4-FFF2-40B4-BE49-F238E27FC236}">
                <a16:creationId xmlns:a16="http://schemas.microsoft.com/office/drawing/2014/main" id="{A3F1FF52-EC47-4757-983E-DFF5EB16285F}"/>
              </a:ext>
            </a:extLst>
          </p:cNvPr>
          <p:cNvSpPr>
            <a:spLocks noGrp="1"/>
          </p:cNvSpPr>
          <p:nvPr/>
        </p:nvSpPr>
        <p:spPr>
          <a:xfrm>
            <a:off x="4505325" y="6200775"/>
            <a:ext cx="3333750" cy="400050"/>
          </a:xfrm>
          <a:prstGeom prst="rect">
            <a:avLst/>
          </a:prstGeom>
          <a:noFill/>
          <a:ln w="0">
            <a:noFill/>
          </a:ln>
        </p:spPr>
        <p:txBody>
          <a:bodyPr anchor="ctr">
            <a:noAutofit/>
          </a:bodyPr>
          <a:lstStyle/>
          <a:p>
            <a:pPr algn="l">
              <a:defRPr sz="1125" b="0">
                <a:solidFill>
                  <a:srgbClr val="BDCFDC"/>
                </a:solidFill>
                <a:latin typeface="Aptos"/>
                <a:ea typeface="Aptos"/>
                <a:cs typeface="Aptos"/>
              </a:defRPr>
            </a:pPr>
            <a:r>
              <a:rPr sz="1125" b="0">
                <a:solidFill>
                  <a:srgbClr val="BDCFDC"/>
                </a:solidFill>
                <a:latin typeface="Aptos"/>
                <a:ea typeface="Aptos"/>
                <a:cs typeface="Aptos"/>
              </a:rPr>
              <a:t>Players receive points at no charge.</a:t>
            </a:r>
          </a:p>
          <a:p>
            <a:pPr algn="l">
              <a:defRPr sz="1125" b="0">
                <a:solidFill>
                  <a:srgbClr val="BDCFDC"/>
                </a:solidFill>
                <a:latin typeface="Aptos"/>
                <a:ea typeface="Aptos"/>
                <a:cs typeface="Aptos"/>
              </a:defRPr>
            </a:pPr>
            <a:r>
              <a:rPr sz="1125" b="0">
                <a:solidFill>
                  <a:srgbClr val="BDCFDC"/>
                </a:solidFill>
                <a:latin typeface="Aptos"/>
                <a:ea typeface="Aptos"/>
                <a:cs typeface="Aptos"/>
              </a:rPr>
              <a:t>Players do not contribute capital.</a:t>
            </a:r>
          </a:p>
        </p:txBody>
      </p:sp>
      <p:sp>
        <p:nvSpPr>
          <p:cNvPr id="17" name="scope-kicker">
            <a:extLst>
              <a:ext uri="{FF2B5EF4-FFF2-40B4-BE49-F238E27FC236}">
                <a16:creationId xmlns:a16="http://schemas.microsoft.com/office/drawing/2014/main" id="{76FD2F3B-88D4-4803-A605-EF0702F93C31}"/>
              </a:ext>
            </a:extLst>
          </p:cNvPr>
          <p:cNvSpPr>
            <a:spLocks noGrp="1"/>
          </p:cNvSpPr>
          <p:nvPr/>
        </p:nvSpPr>
        <p:spPr>
          <a:xfrm>
            <a:off x="8248650" y="5495925"/>
            <a:ext cx="3333750" cy="247650"/>
          </a:xfrm>
          <a:prstGeom prst="rect">
            <a:avLst/>
          </a:prstGeom>
          <a:noFill/>
          <a:ln w="0">
            <a:noFill/>
          </a:ln>
        </p:spPr>
        <p:txBody>
          <a:bodyPr anchor="ctr">
            <a:noAutofit/>
          </a:bodyPr>
          <a:lstStyle/>
          <a:p>
            <a:pPr algn="l">
              <a:defRPr sz="1200" b="1">
                <a:solidFill>
                  <a:srgbClr val="9FCBE5"/>
                </a:solidFill>
                <a:latin typeface="Aptos"/>
                <a:ea typeface="Aptos"/>
                <a:cs typeface="Aptos"/>
              </a:defRPr>
            </a:pPr>
            <a:r>
              <a:rPr sz="1200" b="1">
                <a:solidFill>
                  <a:srgbClr val="9FCBE5"/>
                </a:solidFill>
                <a:latin typeface="Aptos"/>
                <a:ea typeface="Aptos"/>
                <a:cs typeface="Aptos"/>
              </a:rPr>
              <a:t>03  Platform Transactions</a:t>
            </a:r>
          </a:p>
        </p:txBody>
      </p:sp>
      <p:sp>
        <p:nvSpPr>
          <p:cNvPr id="18" name="scope-title">
            <a:extLst>
              <a:ext uri="{FF2B5EF4-FFF2-40B4-BE49-F238E27FC236}">
                <a16:creationId xmlns:a16="http://schemas.microsoft.com/office/drawing/2014/main" id="{A832B6A7-79AC-4797-82F8-B9845BA0E2DF}"/>
              </a:ext>
            </a:extLst>
          </p:cNvPr>
          <p:cNvSpPr>
            <a:spLocks noGrp="1"/>
          </p:cNvSpPr>
          <p:nvPr/>
        </p:nvSpPr>
        <p:spPr>
          <a:xfrm>
            <a:off x="8248650" y="5829300"/>
            <a:ext cx="3429000" cy="304800"/>
          </a:xfrm>
          <a:prstGeom prst="rect">
            <a:avLst/>
          </a:prstGeom>
          <a:noFill/>
          <a:ln w="0">
            <a:noFill/>
          </a:ln>
        </p:spPr>
        <p:txBody>
          <a:bodyPr anchor="ctr">
            <a:noAutofit/>
          </a:bodyPr>
          <a:lstStyle/>
          <a:p>
            <a:pPr algn="l">
              <a:defRPr sz="1800" b="1">
                <a:solidFill>
                  <a:srgbClr val="F1F6FA"/>
                </a:solidFill>
                <a:latin typeface="Aptos"/>
                <a:ea typeface="Aptos"/>
                <a:cs typeface="Aptos"/>
              </a:defRPr>
            </a:pPr>
            <a:r>
              <a:rPr sz="1800" b="1" dirty="0">
                <a:solidFill>
                  <a:srgbClr val="F1F6FA"/>
                </a:solidFill>
                <a:latin typeface="Aptos"/>
                <a:ea typeface="Aptos"/>
                <a:cs typeface="Aptos"/>
              </a:rPr>
              <a:t>No Risk of Loss for Players</a:t>
            </a:r>
          </a:p>
        </p:txBody>
      </p:sp>
      <p:sp>
        <p:nvSpPr>
          <p:cNvPr id="19" name="scope-body">
            <a:extLst>
              <a:ext uri="{FF2B5EF4-FFF2-40B4-BE49-F238E27FC236}">
                <a16:creationId xmlns:a16="http://schemas.microsoft.com/office/drawing/2014/main" id="{1D6B4CF1-6D0B-42EF-A7E1-D2DF56E322F0}"/>
              </a:ext>
            </a:extLst>
          </p:cNvPr>
          <p:cNvSpPr>
            <a:spLocks noGrp="1"/>
          </p:cNvSpPr>
          <p:nvPr/>
        </p:nvSpPr>
        <p:spPr>
          <a:xfrm>
            <a:off x="8248650" y="6200775"/>
            <a:ext cx="3333750" cy="400050"/>
          </a:xfrm>
          <a:prstGeom prst="rect">
            <a:avLst/>
          </a:prstGeom>
          <a:noFill/>
          <a:ln w="0">
            <a:noFill/>
          </a:ln>
        </p:spPr>
        <p:txBody>
          <a:bodyPr anchor="ctr">
            <a:noAutofit/>
          </a:bodyPr>
          <a:lstStyle/>
          <a:p>
            <a:pPr algn="l">
              <a:defRPr sz="1125" b="0">
                <a:solidFill>
                  <a:srgbClr val="BDCFDC"/>
                </a:solidFill>
                <a:latin typeface="Aptos"/>
                <a:ea typeface="Aptos"/>
                <a:cs typeface="Aptos"/>
              </a:defRPr>
            </a:pPr>
            <a:r>
              <a:rPr sz="1125" b="0">
                <a:solidFill>
                  <a:srgbClr val="BDCFDC"/>
                </a:solidFill>
                <a:latin typeface="Aptos"/>
                <a:ea typeface="Aptos"/>
                <a:cs typeface="Aptos"/>
              </a:rPr>
              <a:t>The platform buys back points only.</a:t>
            </a:r>
          </a:p>
          <a:p>
            <a:pPr algn="l">
              <a:defRPr sz="1125" b="0">
                <a:solidFill>
                  <a:srgbClr val="BDCFDC"/>
                </a:solidFill>
                <a:latin typeface="Aptos"/>
                <a:ea typeface="Aptos"/>
                <a:cs typeface="Aptos"/>
              </a:defRPr>
            </a:pPr>
            <a:r>
              <a:rPr sz="1125" b="0">
                <a:solidFill>
                  <a:srgbClr val="BDCFDC"/>
                </a:solidFill>
                <a:latin typeface="Aptos"/>
                <a:ea typeface="Aptos"/>
                <a:cs typeface="Aptos"/>
              </a:rPr>
              <a:t>It does not sell points to players.</a:t>
            </a:r>
          </a:p>
        </p:txBody>
      </p:sp>
      <p:sp>
        <p:nvSpPr>
          <p:cNvPr id="21" name="page">
            <a:extLst>
              <a:ext uri="{FF2B5EF4-FFF2-40B4-BE49-F238E27FC236}">
                <a16:creationId xmlns:a16="http://schemas.microsoft.com/office/drawing/2014/main" id="{00F86FB0-A335-4568-B9B8-296A4541FBAD}"/>
              </a:ext>
            </a:extLst>
          </p:cNvPr>
          <p:cNvSpPr>
            <a:spLocks noGrp="1"/>
          </p:cNvSpPr>
          <p:nvPr/>
        </p:nvSpPr>
        <p:spPr>
          <a:xfrm>
            <a:off x="11306175" y="6657975"/>
            <a:ext cx="619125" cy="161925"/>
          </a:xfrm>
          <a:prstGeom prst="rect">
            <a:avLst/>
          </a:prstGeom>
          <a:noFill/>
          <a:ln w="0">
            <a:noFill/>
          </a:ln>
        </p:spPr>
        <p:txBody>
          <a:bodyPr anchor="ctr">
            <a:noAutofit/>
          </a:bodyPr>
          <a:lstStyle/>
          <a:p>
            <a:pPr algn="r">
              <a:defRPr sz="825" b="0">
                <a:solidFill>
                  <a:srgbClr val="9CCFEC"/>
                </a:solidFill>
                <a:latin typeface="Aptos"/>
                <a:ea typeface="Aptos"/>
                <a:cs typeface="Aptos"/>
              </a:defRPr>
            </a:pPr>
            <a:r>
              <a:rPr sz="825" b="0">
                <a:solidFill>
                  <a:srgbClr val="9CCFEC"/>
                </a:solidFill>
                <a:latin typeface="Aptos"/>
                <a:ea typeface="Aptos"/>
                <a:cs typeface="Aptos"/>
              </a:rPr>
              <a:t>13 / 15</a:t>
            </a:r>
          </a:p>
        </p:txBody>
      </p:sp>
      <p:sp>
        <p:nvSpPr>
          <p:cNvPr id="23" name="Future World Rights Watermark"/>
          <p:cNvSpPr>
            <a:spLocks noGrp="1"/>
          </p:cNvSpPr>
          <p:nvPr/>
        </p:nvSpPr>
        <p:spPr>
          <a:xfrm>
            <a:off x="228600" y="6686550"/>
            <a:ext cx="3000375" cy="133350"/>
          </a:xfrm>
          <a:prstGeom prst="rect">
            <a:avLst/>
          </a:prstGeom>
          <a:noFill/>
          <a:ln w="0">
            <a:noFill/>
          </a:ln>
        </p:spPr>
        <p:txBody>
          <a:bodyPr wrap="none" lIns="0" tIns="0" rIns="0" bIns="0">
            <a:noAutofit/>
          </a:bodyPr>
          <a:lstStyle/>
          <a:p>
            <a:pPr>
              <a:defRPr sz="788">
                <a:solidFill>
                  <a:srgbClr val="BEC9D4"/>
                </a:solidFill>
                <a:latin typeface="Arial"/>
                <a:ea typeface="Arial"/>
                <a:cs typeface="Arial"/>
              </a:defRPr>
            </a:pPr>
            <a:r>
              <a:rPr sz="788">
                <a:solidFill>
                  <a:srgbClr val="BEC9D4"/>
                </a:solidFill>
                <a:latin typeface="Arial"/>
                <a:ea typeface="Arial"/>
                <a:cs typeface="Arial"/>
              </a:rPr>
              <a:t>® 2026, all rights reserved by Future World Holding Ltd</a:t>
            </a:r>
          </a:p>
        </p:txBody>
      </p:sp>
    </p:spTree>
    <p:extLst>
      <p:ext uri="{BB962C8B-B14F-4D97-AF65-F5344CB8AC3E}">
        <p14:creationId xmlns:p14="http://schemas.microsoft.com/office/powerpoint/2010/main" val="1317579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a:blip r:embed="rId3"/>
          <a:srcRect t="27" b="27"/>
          <a:stretch>
            <a:fillRect/>
          </a:stretch>
        </a:blipFill>
        <a:effectLst/>
      </p:bgPr>
    </p:bg>
    <p:spTree>
      <p:nvGrpSpPr>
        <p:cNvPr id="1" name=""/>
        <p:cNvGrpSpPr/>
        <p:nvPr/>
      </p:nvGrpSpPr>
      <p:grpSpPr>
        <a:xfrm>
          <a:off x="0" y="0"/>
          <a:ext cx="0" cy="0"/>
          <a:chOff x="0" y="0"/>
          <a:chExt cx="0" cy="0"/>
        </a:xfrm>
      </p:grpSpPr>
      <p:sp>
        <p:nvSpPr>
          <p:cNvPr id="4" name="title-line-2">
            <a:extLst>
              <a:ext uri="{FF2B5EF4-FFF2-40B4-BE49-F238E27FC236}">
                <a16:creationId xmlns:a16="http://schemas.microsoft.com/office/drawing/2014/main" id="{2EE6A858-9FE2-4C2A-8631-72E0C2BB1782}"/>
              </a:ext>
            </a:extLst>
          </p:cNvPr>
          <p:cNvSpPr>
            <a:spLocks noGrp="1"/>
          </p:cNvSpPr>
          <p:nvPr/>
        </p:nvSpPr>
        <p:spPr>
          <a:xfrm>
            <a:off x="685800" y="1371600"/>
            <a:ext cx="5619750" cy="781050"/>
          </a:xfrm>
          <a:prstGeom prst="rect">
            <a:avLst/>
          </a:prstGeom>
          <a:noFill/>
          <a:ln w="0">
            <a:noFill/>
            <a:prstDash val="solid"/>
          </a:ln>
        </p:spPr>
        <p:txBody>
          <a:bodyPr>
            <a:noAutofit/>
          </a:bodyPr>
          <a:lstStyle/>
          <a:p>
            <a:pPr algn="l">
              <a:buNone/>
              <a:defRPr sz="4200" b="1">
                <a:solidFill>
                  <a:srgbClr val="C9E9FC"/>
                </a:solidFill>
                <a:latin typeface="Aptos"/>
                <a:ea typeface="Aptos"/>
                <a:cs typeface="Aptos"/>
              </a:defRPr>
            </a:pPr>
            <a:r>
              <a:rPr sz="4200" b="1">
                <a:solidFill>
                  <a:srgbClr val="C9E9FC"/>
                </a:solidFill>
                <a:latin typeface="Aptos"/>
                <a:ea typeface="Aptos"/>
                <a:cs typeface="Aptos"/>
              </a:rPr>
              <a:t>Global Expansion</a:t>
            </a:r>
          </a:p>
        </p:txBody>
      </p:sp>
      <p:sp>
        <p:nvSpPr>
          <p:cNvPr id="5" name="title-subline">
            <a:extLst>
              <a:ext uri="{FF2B5EF4-FFF2-40B4-BE49-F238E27FC236}">
                <a16:creationId xmlns:a16="http://schemas.microsoft.com/office/drawing/2014/main" id="{C8129E6F-750D-4B7C-973A-7C30F845130B}"/>
              </a:ext>
            </a:extLst>
          </p:cNvPr>
          <p:cNvSpPr>
            <a:spLocks noGrp="1"/>
          </p:cNvSpPr>
          <p:nvPr/>
        </p:nvSpPr>
        <p:spPr>
          <a:xfrm>
            <a:off x="714375" y="2266950"/>
            <a:ext cx="5095875" cy="590550"/>
          </a:xfrm>
          <a:prstGeom prst="rect">
            <a:avLst/>
          </a:prstGeom>
          <a:noFill/>
          <a:ln w="0">
            <a:noFill/>
            <a:prstDash val="solid"/>
          </a:ln>
        </p:spPr>
        <p:txBody>
          <a:bodyPr>
            <a:noAutofit/>
          </a:bodyPr>
          <a:lstStyle/>
          <a:p>
            <a:pPr algn="l">
              <a:buNone/>
              <a:defRPr sz="1500" b="0">
                <a:solidFill>
                  <a:srgbClr val="B8C8D5"/>
                </a:solidFill>
                <a:latin typeface="Aptos"/>
                <a:ea typeface="Aptos"/>
                <a:cs typeface="Aptos"/>
              </a:defRPr>
            </a:pPr>
            <a:r>
              <a:rPr sz="1500" b="0" dirty="0">
                <a:solidFill>
                  <a:srgbClr val="B8C8D5"/>
                </a:solidFill>
                <a:latin typeface="Aptos"/>
                <a:ea typeface="Aptos"/>
                <a:cs typeface="Aptos"/>
              </a:rPr>
              <a:t>Connecting </a:t>
            </a:r>
            <a:r>
              <a:rPr lang="en-US" sz="1500" b="0" dirty="0">
                <a:solidFill>
                  <a:srgbClr val="B8C8D5"/>
                </a:solidFill>
                <a:latin typeface="Aptos"/>
                <a:ea typeface="Aptos"/>
                <a:cs typeface="Aptos"/>
              </a:rPr>
              <a:t>people</a:t>
            </a:r>
            <a:r>
              <a:rPr sz="1500" b="0" dirty="0">
                <a:solidFill>
                  <a:srgbClr val="B8C8D5"/>
                </a:solidFill>
                <a:latin typeface="Aptos"/>
                <a:ea typeface="Aptos"/>
                <a:cs typeface="Aptos"/>
              </a:rPr>
              <a:t> in the UAE</a:t>
            </a:r>
          </a:p>
          <a:p>
            <a:pPr algn="l">
              <a:buNone/>
              <a:defRPr sz="1500" b="0">
                <a:solidFill>
                  <a:srgbClr val="B8C8D5"/>
                </a:solidFill>
                <a:latin typeface="Aptos"/>
                <a:ea typeface="Aptos"/>
                <a:cs typeface="Aptos"/>
              </a:defRPr>
            </a:pPr>
            <a:r>
              <a:rPr sz="1500" b="0" dirty="0">
                <a:solidFill>
                  <a:srgbClr val="B8C8D5"/>
                </a:solidFill>
                <a:latin typeface="Aptos"/>
                <a:ea typeface="Aptos"/>
                <a:cs typeface="Aptos"/>
              </a:rPr>
              <a:t>to a global digital commerce network</a:t>
            </a:r>
          </a:p>
        </p:txBody>
      </p:sp>
      <p:sp>
        <p:nvSpPr>
          <p:cNvPr id="6" name="mechanism-line-01">
            <a:extLst>
              <a:ext uri="{FF2B5EF4-FFF2-40B4-BE49-F238E27FC236}">
                <a16:creationId xmlns:a16="http://schemas.microsoft.com/office/drawing/2014/main" id="{2DDE547D-C37B-4C28-BC14-CDA59518CA2E}"/>
              </a:ext>
            </a:extLst>
          </p:cNvPr>
          <p:cNvSpPr>
            <a:spLocks noGrp="1"/>
          </p:cNvSpPr>
          <p:nvPr/>
        </p:nvSpPr>
        <p:spPr>
          <a:xfrm>
            <a:off x="438150" y="3219450"/>
            <a:ext cx="3333750" cy="9525"/>
          </a:xfrm>
          <a:prstGeom prst="rect">
            <a:avLst/>
          </a:prstGeom>
          <a:solidFill>
            <a:srgbClr val="67D5FF"/>
          </a:solidFill>
          <a:ln w="0">
            <a:noFill/>
            <a:prstDash val="solid"/>
          </a:ln>
        </p:spPr>
        <p:txBody>
          <a:bodyPr/>
          <a:lstStyle/>
          <a:p>
            <a:endParaRPr/>
          </a:p>
        </p:txBody>
      </p:sp>
      <p:sp>
        <p:nvSpPr>
          <p:cNvPr id="7" name="mechanism-no-01">
            <a:extLst>
              <a:ext uri="{FF2B5EF4-FFF2-40B4-BE49-F238E27FC236}">
                <a16:creationId xmlns:a16="http://schemas.microsoft.com/office/drawing/2014/main" id="{EE0D367A-86DC-47C4-8C61-95AC63F45CAE}"/>
              </a:ext>
            </a:extLst>
          </p:cNvPr>
          <p:cNvSpPr>
            <a:spLocks noGrp="1"/>
          </p:cNvSpPr>
          <p:nvPr/>
        </p:nvSpPr>
        <p:spPr>
          <a:xfrm>
            <a:off x="438150" y="3343275"/>
            <a:ext cx="361950" cy="247650"/>
          </a:xfrm>
          <a:prstGeom prst="rect">
            <a:avLst/>
          </a:prstGeom>
          <a:noFill/>
          <a:ln w="0">
            <a:noFill/>
            <a:prstDash val="solid"/>
          </a:ln>
        </p:spPr>
        <p:txBody>
          <a:bodyPr>
            <a:noAutofit/>
          </a:bodyPr>
          <a:lstStyle/>
          <a:p>
            <a:pPr algn="l">
              <a:buNone/>
              <a:defRPr sz="1200" b="1">
                <a:solidFill>
                  <a:srgbClr val="8CD8FC"/>
                </a:solidFill>
                <a:latin typeface="Aptos"/>
                <a:ea typeface="Aptos"/>
                <a:cs typeface="Aptos"/>
              </a:defRPr>
            </a:pPr>
            <a:r>
              <a:rPr sz="1200" b="1">
                <a:solidFill>
                  <a:srgbClr val="8CD8FC"/>
                </a:solidFill>
                <a:latin typeface="Aptos"/>
                <a:ea typeface="Aptos"/>
                <a:cs typeface="Aptos"/>
              </a:rPr>
              <a:t>01</a:t>
            </a:r>
          </a:p>
        </p:txBody>
      </p:sp>
      <p:sp>
        <p:nvSpPr>
          <p:cNvPr id="8" name="mechanism-head-01">
            <a:extLst>
              <a:ext uri="{FF2B5EF4-FFF2-40B4-BE49-F238E27FC236}">
                <a16:creationId xmlns:a16="http://schemas.microsoft.com/office/drawing/2014/main" id="{2DCA72DD-D903-46C6-9807-C09EE90479AD}"/>
              </a:ext>
            </a:extLst>
          </p:cNvPr>
          <p:cNvSpPr>
            <a:spLocks noGrp="1"/>
          </p:cNvSpPr>
          <p:nvPr/>
        </p:nvSpPr>
        <p:spPr>
          <a:xfrm>
            <a:off x="838200" y="3295650"/>
            <a:ext cx="2933700" cy="323850"/>
          </a:xfrm>
          <a:prstGeom prst="rect">
            <a:avLst/>
          </a:prstGeom>
          <a:noFill/>
          <a:ln w="0">
            <a:noFill/>
            <a:prstDash val="solid"/>
          </a:ln>
        </p:spPr>
        <p:txBody>
          <a:bodyPr>
            <a:noAutofit/>
          </a:bodyPr>
          <a:lstStyle/>
          <a:p>
            <a:pPr algn="l">
              <a:buNone/>
              <a:defRPr sz="1725" b="1">
                <a:solidFill>
                  <a:srgbClr val="A6DEFA"/>
                </a:solidFill>
                <a:latin typeface="Aptos"/>
                <a:ea typeface="Aptos"/>
                <a:cs typeface="Aptos"/>
              </a:defRPr>
            </a:pPr>
            <a:r>
              <a:rPr sz="1725" b="1" dirty="0">
                <a:solidFill>
                  <a:srgbClr val="A6DEFA"/>
                </a:solidFill>
                <a:latin typeface="Aptos"/>
                <a:ea typeface="Aptos"/>
                <a:cs typeface="Aptos"/>
              </a:rPr>
              <a:t>Purchases Only</a:t>
            </a:r>
          </a:p>
        </p:txBody>
      </p:sp>
      <p:sp>
        <p:nvSpPr>
          <p:cNvPr id="9" name="mechanism-body-01">
            <a:extLst>
              <a:ext uri="{FF2B5EF4-FFF2-40B4-BE49-F238E27FC236}">
                <a16:creationId xmlns:a16="http://schemas.microsoft.com/office/drawing/2014/main" id="{8E020CF2-E2BF-4B02-A4CD-9663C2FFC02F}"/>
              </a:ext>
            </a:extLst>
          </p:cNvPr>
          <p:cNvSpPr>
            <a:spLocks noGrp="1"/>
          </p:cNvSpPr>
          <p:nvPr/>
        </p:nvSpPr>
        <p:spPr>
          <a:xfrm>
            <a:off x="838200" y="3590925"/>
            <a:ext cx="3095625" cy="571500"/>
          </a:xfrm>
          <a:prstGeom prst="rect">
            <a:avLst/>
          </a:prstGeom>
          <a:noFill/>
          <a:ln w="0">
            <a:noFill/>
            <a:prstDash val="solid"/>
          </a:ln>
        </p:spPr>
        <p:txBody>
          <a:bodyPr>
            <a:noAutofit/>
          </a:bodyPr>
          <a:lstStyle/>
          <a:p>
            <a:pPr algn="l">
              <a:buNone/>
              <a:defRPr sz="1275" b="0">
                <a:solidFill>
                  <a:srgbClr val="EDF6FC"/>
                </a:solidFill>
                <a:latin typeface="Aptos"/>
                <a:ea typeface="Aptos"/>
                <a:cs typeface="Aptos"/>
              </a:defRPr>
            </a:pPr>
            <a:r>
              <a:rPr sz="1275" b="0" dirty="0">
                <a:solidFill>
                  <a:srgbClr val="EDF6FC"/>
                </a:solidFill>
                <a:latin typeface="Aptos"/>
                <a:ea typeface="Aptos"/>
                <a:cs typeface="Aptos"/>
              </a:rPr>
              <a:t>No cash redemption or transfers.</a:t>
            </a:r>
          </a:p>
          <a:p>
            <a:pPr algn="l">
              <a:buNone/>
              <a:defRPr sz="1275" b="0">
                <a:solidFill>
                  <a:srgbClr val="EDF6FC"/>
                </a:solidFill>
                <a:latin typeface="Aptos"/>
                <a:ea typeface="Aptos"/>
                <a:cs typeface="Aptos"/>
              </a:defRPr>
            </a:pPr>
            <a:r>
              <a:rPr sz="1275" b="0" dirty="0">
                <a:solidFill>
                  <a:srgbClr val="EDF6FC"/>
                </a:solidFill>
                <a:latin typeface="Aptos"/>
                <a:ea typeface="Aptos"/>
                <a:cs typeface="Aptos"/>
              </a:rPr>
              <a:t>Vouchers are for purchases only.</a:t>
            </a:r>
          </a:p>
        </p:txBody>
      </p:sp>
      <p:sp>
        <p:nvSpPr>
          <p:cNvPr id="10" name="mechanism-line-02">
            <a:extLst>
              <a:ext uri="{FF2B5EF4-FFF2-40B4-BE49-F238E27FC236}">
                <a16:creationId xmlns:a16="http://schemas.microsoft.com/office/drawing/2014/main" id="{1F123F6B-2AF9-447A-88BC-93803E86C2A4}"/>
              </a:ext>
            </a:extLst>
          </p:cNvPr>
          <p:cNvSpPr>
            <a:spLocks noGrp="1"/>
          </p:cNvSpPr>
          <p:nvPr/>
        </p:nvSpPr>
        <p:spPr>
          <a:xfrm>
            <a:off x="4324350" y="3219450"/>
            <a:ext cx="3543300" cy="9525"/>
          </a:xfrm>
          <a:prstGeom prst="rect">
            <a:avLst/>
          </a:prstGeom>
          <a:solidFill>
            <a:srgbClr val="E8C995"/>
          </a:solidFill>
          <a:ln w="0">
            <a:noFill/>
            <a:prstDash val="solid"/>
          </a:ln>
        </p:spPr>
        <p:txBody>
          <a:bodyPr/>
          <a:lstStyle/>
          <a:p>
            <a:endParaRPr/>
          </a:p>
        </p:txBody>
      </p:sp>
      <p:sp>
        <p:nvSpPr>
          <p:cNvPr id="11" name="mechanism-no-02">
            <a:extLst>
              <a:ext uri="{FF2B5EF4-FFF2-40B4-BE49-F238E27FC236}">
                <a16:creationId xmlns:a16="http://schemas.microsoft.com/office/drawing/2014/main" id="{228A3809-7123-4511-BCE7-815B63F75229}"/>
              </a:ext>
            </a:extLst>
          </p:cNvPr>
          <p:cNvSpPr>
            <a:spLocks noGrp="1"/>
          </p:cNvSpPr>
          <p:nvPr/>
        </p:nvSpPr>
        <p:spPr>
          <a:xfrm>
            <a:off x="4324350" y="3343275"/>
            <a:ext cx="361950" cy="247650"/>
          </a:xfrm>
          <a:prstGeom prst="rect">
            <a:avLst/>
          </a:prstGeom>
          <a:noFill/>
          <a:ln w="0">
            <a:noFill/>
            <a:prstDash val="solid"/>
          </a:ln>
        </p:spPr>
        <p:txBody>
          <a:bodyPr>
            <a:noAutofit/>
          </a:bodyPr>
          <a:lstStyle/>
          <a:p>
            <a:pPr algn="l">
              <a:buNone/>
              <a:defRPr sz="1200" b="1">
                <a:solidFill>
                  <a:srgbClr val="E8C995"/>
                </a:solidFill>
                <a:latin typeface="Aptos"/>
                <a:ea typeface="Aptos"/>
                <a:cs typeface="Aptos"/>
              </a:defRPr>
            </a:pPr>
            <a:r>
              <a:rPr sz="1200" b="1">
                <a:solidFill>
                  <a:srgbClr val="E8C995"/>
                </a:solidFill>
                <a:latin typeface="Aptos"/>
                <a:ea typeface="Aptos"/>
                <a:cs typeface="Aptos"/>
              </a:rPr>
              <a:t>02</a:t>
            </a:r>
          </a:p>
        </p:txBody>
      </p:sp>
      <p:sp>
        <p:nvSpPr>
          <p:cNvPr id="12" name="mechanism-head-02">
            <a:extLst>
              <a:ext uri="{FF2B5EF4-FFF2-40B4-BE49-F238E27FC236}">
                <a16:creationId xmlns:a16="http://schemas.microsoft.com/office/drawing/2014/main" id="{1680F9B1-5331-4B06-96FD-A2825EC300F7}"/>
              </a:ext>
            </a:extLst>
          </p:cNvPr>
          <p:cNvSpPr>
            <a:spLocks noGrp="1"/>
          </p:cNvSpPr>
          <p:nvPr/>
        </p:nvSpPr>
        <p:spPr>
          <a:xfrm>
            <a:off x="4724400" y="3295650"/>
            <a:ext cx="3276600" cy="323850"/>
          </a:xfrm>
          <a:prstGeom prst="rect">
            <a:avLst/>
          </a:prstGeom>
          <a:noFill/>
          <a:ln w="0">
            <a:noFill/>
            <a:prstDash val="solid"/>
          </a:ln>
        </p:spPr>
        <p:txBody>
          <a:bodyPr>
            <a:noAutofit/>
          </a:bodyPr>
          <a:lstStyle/>
          <a:p>
            <a:pPr algn="l">
              <a:buNone/>
              <a:defRPr sz="1650" b="1">
                <a:solidFill>
                  <a:srgbClr val="E8C995"/>
                </a:solidFill>
                <a:latin typeface="Aptos"/>
                <a:ea typeface="Aptos"/>
                <a:cs typeface="Aptos"/>
              </a:defRPr>
            </a:pPr>
            <a:r>
              <a:rPr sz="1650" b="1">
                <a:solidFill>
                  <a:srgbClr val="E8C995"/>
                </a:solidFill>
                <a:latin typeface="Aptos"/>
                <a:ea typeface="Aptos"/>
                <a:cs typeface="Aptos"/>
              </a:rPr>
              <a:t>Local Currency Settlement</a:t>
            </a:r>
          </a:p>
        </p:txBody>
      </p:sp>
      <p:sp>
        <p:nvSpPr>
          <p:cNvPr id="13" name="mechanism-body-02">
            <a:extLst>
              <a:ext uri="{FF2B5EF4-FFF2-40B4-BE49-F238E27FC236}">
                <a16:creationId xmlns:a16="http://schemas.microsoft.com/office/drawing/2014/main" id="{DA9EA88D-1257-4EF7-A424-CAA2049617EF}"/>
              </a:ext>
            </a:extLst>
          </p:cNvPr>
          <p:cNvSpPr>
            <a:spLocks noGrp="1"/>
          </p:cNvSpPr>
          <p:nvPr/>
        </p:nvSpPr>
        <p:spPr>
          <a:xfrm>
            <a:off x="4724400" y="3590925"/>
            <a:ext cx="3333750" cy="571500"/>
          </a:xfrm>
          <a:prstGeom prst="rect">
            <a:avLst/>
          </a:prstGeom>
          <a:noFill/>
          <a:ln w="0">
            <a:noFill/>
            <a:prstDash val="solid"/>
          </a:ln>
        </p:spPr>
        <p:txBody>
          <a:bodyPr>
            <a:noAutofit/>
          </a:bodyPr>
          <a:lstStyle/>
          <a:p>
            <a:pPr algn="l">
              <a:buNone/>
              <a:defRPr sz="1200" b="0">
                <a:solidFill>
                  <a:srgbClr val="EDF6FC"/>
                </a:solidFill>
                <a:latin typeface="Aptos"/>
                <a:ea typeface="Aptos"/>
                <a:cs typeface="Aptos"/>
              </a:defRPr>
            </a:pPr>
            <a:r>
              <a:rPr sz="1200" b="0">
                <a:solidFill>
                  <a:srgbClr val="EDF6FC"/>
                </a:solidFill>
                <a:latin typeface="Aptos"/>
                <a:ea typeface="Aptos"/>
                <a:cs typeface="Aptos"/>
              </a:rPr>
              <a:t>Merchants settle vouchers in local currency.</a:t>
            </a:r>
          </a:p>
          <a:p>
            <a:pPr algn="l">
              <a:buNone/>
              <a:defRPr sz="1200" b="0">
                <a:solidFill>
                  <a:srgbClr val="EDF6FC"/>
                </a:solidFill>
                <a:latin typeface="Aptos"/>
                <a:ea typeface="Aptos"/>
                <a:cs typeface="Aptos"/>
              </a:defRPr>
            </a:pPr>
            <a:r>
              <a:rPr sz="1200" b="0">
                <a:solidFill>
                  <a:srgbClr val="EDF6FC"/>
                </a:solidFill>
                <a:latin typeface="Aptos"/>
                <a:ea typeface="Aptos"/>
                <a:cs typeface="Aptos"/>
              </a:rPr>
              <a:t>The model retains national currency systems.</a:t>
            </a:r>
          </a:p>
        </p:txBody>
      </p:sp>
      <p:sp>
        <p:nvSpPr>
          <p:cNvPr id="14" name="mechanism-line-03">
            <a:extLst>
              <a:ext uri="{FF2B5EF4-FFF2-40B4-BE49-F238E27FC236}">
                <a16:creationId xmlns:a16="http://schemas.microsoft.com/office/drawing/2014/main" id="{A2009D71-CCA5-4C8E-B33C-7914DC4E7275}"/>
              </a:ext>
            </a:extLst>
          </p:cNvPr>
          <p:cNvSpPr>
            <a:spLocks noGrp="1"/>
          </p:cNvSpPr>
          <p:nvPr/>
        </p:nvSpPr>
        <p:spPr>
          <a:xfrm>
            <a:off x="8324850" y="3219450"/>
            <a:ext cx="3429000" cy="9525"/>
          </a:xfrm>
          <a:prstGeom prst="rect">
            <a:avLst/>
          </a:prstGeom>
          <a:solidFill>
            <a:srgbClr val="E8C995"/>
          </a:solidFill>
          <a:ln w="0">
            <a:noFill/>
            <a:prstDash val="solid"/>
          </a:ln>
        </p:spPr>
        <p:txBody>
          <a:bodyPr/>
          <a:lstStyle/>
          <a:p>
            <a:endParaRPr/>
          </a:p>
        </p:txBody>
      </p:sp>
      <p:sp>
        <p:nvSpPr>
          <p:cNvPr id="15" name="mechanism-no-03">
            <a:extLst>
              <a:ext uri="{FF2B5EF4-FFF2-40B4-BE49-F238E27FC236}">
                <a16:creationId xmlns:a16="http://schemas.microsoft.com/office/drawing/2014/main" id="{8FD584C8-F1D6-4510-A843-088D25E769A0}"/>
              </a:ext>
            </a:extLst>
          </p:cNvPr>
          <p:cNvSpPr>
            <a:spLocks noGrp="1"/>
          </p:cNvSpPr>
          <p:nvPr/>
        </p:nvSpPr>
        <p:spPr>
          <a:xfrm>
            <a:off x="8324850" y="3343275"/>
            <a:ext cx="361950" cy="247650"/>
          </a:xfrm>
          <a:prstGeom prst="rect">
            <a:avLst/>
          </a:prstGeom>
          <a:noFill/>
          <a:ln w="0">
            <a:noFill/>
            <a:prstDash val="solid"/>
          </a:ln>
        </p:spPr>
        <p:txBody>
          <a:bodyPr>
            <a:noAutofit/>
          </a:bodyPr>
          <a:lstStyle/>
          <a:p>
            <a:pPr algn="l">
              <a:buNone/>
              <a:defRPr sz="1200" b="1">
                <a:solidFill>
                  <a:srgbClr val="C9E9FC"/>
                </a:solidFill>
                <a:latin typeface="Aptos"/>
                <a:ea typeface="Aptos"/>
                <a:cs typeface="Aptos"/>
              </a:defRPr>
            </a:pPr>
            <a:r>
              <a:rPr sz="1200" b="1">
                <a:solidFill>
                  <a:srgbClr val="C9E9FC"/>
                </a:solidFill>
                <a:latin typeface="Aptos"/>
                <a:ea typeface="Aptos"/>
                <a:cs typeface="Aptos"/>
              </a:rPr>
              <a:t>03</a:t>
            </a:r>
          </a:p>
        </p:txBody>
      </p:sp>
      <p:sp>
        <p:nvSpPr>
          <p:cNvPr id="16" name="mechanism-head-03">
            <a:extLst>
              <a:ext uri="{FF2B5EF4-FFF2-40B4-BE49-F238E27FC236}">
                <a16:creationId xmlns:a16="http://schemas.microsoft.com/office/drawing/2014/main" id="{6AD4FA03-06CB-4E25-A0A3-3965E6885F31}"/>
              </a:ext>
            </a:extLst>
          </p:cNvPr>
          <p:cNvSpPr>
            <a:spLocks noGrp="1"/>
          </p:cNvSpPr>
          <p:nvPr/>
        </p:nvSpPr>
        <p:spPr>
          <a:xfrm>
            <a:off x="8724900" y="3295650"/>
            <a:ext cx="3028950" cy="323850"/>
          </a:xfrm>
          <a:prstGeom prst="rect">
            <a:avLst/>
          </a:prstGeom>
          <a:noFill/>
          <a:ln w="0">
            <a:noFill/>
            <a:prstDash val="solid"/>
          </a:ln>
        </p:spPr>
        <p:txBody>
          <a:bodyPr>
            <a:noAutofit/>
          </a:bodyPr>
          <a:lstStyle/>
          <a:p>
            <a:pPr algn="l">
              <a:buNone/>
              <a:defRPr sz="1650" b="1">
                <a:solidFill>
                  <a:srgbClr val="C9E9FC"/>
                </a:solidFill>
                <a:latin typeface="Aptos"/>
                <a:ea typeface="Aptos"/>
                <a:cs typeface="Aptos"/>
              </a:defRPr>
            </a:pPr>
            <a:r>
              <a:rPr sz="1650" b="1">
                <a:solidFill>
                  <a:srgbClr val="C9E9FC"/>
                </a:solidFill>
                <a:latin typeface="Aptos"/>
                <a:ea typeface="Aptos"/>
                <a:cs typeface="Aptos"/>
              </a:rPr>
              <a:t>Local Tax Compliance</a:t>
            </a:r>
          </a:p>
        </p:txBody>
      </p:sp>
      <p:sp>
        <p:nvSpPr>
          <p:cNvPr id="17" name="mechanism-body-03">
            <a:extLst>
              <a:ext uri="{FF2B5EF4-FFF2-40B4-BE49-F238E27FC236}">
                <a16:creationId xmlns:a16="http://schemas.microsoft.com/office/drawing/2014/main" id="{C5EF932D-9E15-4951-BB41-37BDDAA2FFE2}"/>
              </a:ext>
            </a:extLst>
          </p:cNvPr>
          <p:cNvSpPr>
            <a:spLocks noGrp="1"/>
          </p:cNvSpPr>
          <p:nvPr/>
        </p:nvSpPr>
        <p:spPr>
          <a:xfrm>
            <a:off x="8715375" y="3590039"/>
            <a:ext cx="3048000" cy="571500"/>
          </a:xfrm>
          <a:prstGeom prst="rect">
            <a:avLst/>
          </a:prstGeom>
          <a:noFill/>
          <a:ln w="0">
            <a:noFill/>
            <a:prstDash val="solid"/>
          </a:ln>
        </p:spPr>
        <p:txBody>
          <a:bodyPr>
            <a:noAutofit/>
          </a:bodyPr>
          <a:lstStyle/>
          <a:p>
            <a:pPr algn="l">
              <a:buNone/>
              <a:defRPr sz="1200" b="0">
                <a:solidFill>
                  <a:srgbClr val="EDF6FC"/>
                </a:solidFill>
                <a:latin typeface="Aptos"/>
                <a:ea typeface="Aptos"/>
                <a:cs typeface="Aptos"/>
              </a:defRPr>
            </a:pPr>
            <a:r>
              <a:rPr sz="1200" b="0" dirty="0">
                <a:solidFill>
                  <a:srgbClr val="EDF6FC"/>
                </a:solidFill>
                <a:latin typeface="Aptos"/>
                <a:ea typeface="Aptos"/>
                <a:cs typeface="Aptos"/>
              </a:rPr>
              <a:t>Merchants pay applicable local taxes.</a:t>
            </a:r>
          </a:p>
          <a:p>
            <a:pPr algn="l">
              <a:buNone/>
              <a:defRPr sz="1200" b="0">
                <a:solidFill>
                  <a:srgbClr val="EDF6FC"/>
                </a:solidFill>
                <a:latin typeface="Aptos"/>
                <a:ea typeface="Aptos"/>
                <a:cs typeface="Aptos"/>
              </a:defRPr>
            </a:pPr>
            <a:r>
              <a:rPr sz="1200" b="0" dirty="0">
                <a:solidFill>
                  <a:srgbClr val="EDF6FC"/>
                </a:solidFill>
                <a:latin typeface="Aptos"/>
                <a:ea typeface="Aptos"/>
                <a:cs typeface="Aptos"/>
              </a:rPr>
              <a:t>The model follows each country’s tax rules.</a:t>
            </a:r>
          </a:p>
        </p:txBody>
      </p:sp>
      <p:sp>
        <p:nvSpPr>
          <p:cNvPr id="19" name="system-footer-rule-09">
            <a:extLst>
              <a:ext uri="{FF2B5EF4-FFF2-40B4-BE49-F238E27FC236}">
                <a16:creationId xmlns:a16="http://schemas.microsoft.com/office/drawing/2014/main" id="{361B553A-3FD8-4BB0-8AAC-B9A61EFFC46A}"/>
              </a:ext>
            </a:extLst>
          </p:cNvPr>
          <p:cNvSpPr>
            <a:spLocks noGrp="1"/>
          </p:cNvSpPr>
          <p:nvPr/>
        </p:nvSpPr>
        <p:spPr>
          <a:xfrm>
            <a:off x="0" y="6819900"/>
            <a:ext cx="12192000" cy="38100"/>
          </a:xfrm>
          <a:prstGeom prst="rect">
            <a:avLst/>
          </a:prstGeom>
          <a:solidFill>
            <a:srgbClr val="123A51"/>
          </a:solidFill>
          <a:ln w="0">
            <a:noFill/>
            <a:prstDash val="solid"/>
          </a:ln>
        </p:spPr>
        <p:txBody>
          <a:bodyPr/>
          <a:lstStyle/>
          <a:p>
            <a:endParaRPr/>
          </a:p>
        </p:txBody>
      </p:sp>
      <p:sp>
        <p:nvSpPr>
          <p:cNvPr id="20" name="system-page-number-09">
            <a:extLst>
              <a:ext uri="{FF2B5EF4-FFF2-40B4-BE49-F238E27FC236}">
                <a16:creationId xmlns:a16="http://schemas.microsoft.com/office/drawing/2014/main" id="{221F81BC-A741-4FCD-9532-6566108F8EF6}"/>
              </a:ext>
            </a:extLst>
          </p:cNvPr>
          <p:cNvSpPr>
            <a:spLocks noGrp="1"/>
          </p:cNvSpPr>
          <p:nvPr/>
        </p:nvSpPr>
        <p:spPr>
          <a:xfrm>
            <a:off x="11239500" y="6553200"/>
            <a:ext cx="609600" cy="171450"/>
          </a:xfrm>
          <a:prstGeom prst="rect">
            <a:avLst/>
          </a:prstGeom>
          <a:noFill/>
          <a:ln w="0">
            <a:noFill/>
            <a:prstDash val="solid"/>
          </a:ln>
        </p:spPr>
        <p:txBody>
          <a:bodyPr>
            <a:noAutofit/>
          </a:bodyPr>
          <a:lstStyle/>
          <a:p>
            <a:pPr algn="r">
              <a:buNone/>
              <a:defRPr sz="675" b="1">
                <a:solidFill>
                  <a:srgbClr val="75C8EE"/>
                </a:solidFill>
                <a:latin typeface="Aptos"/>
                <a:ea typeface="Aptos"/>
                <a:cs typeface="Aptos"/>
              </a:defRPr>
            </a:pPr>
            <a:r>
              <a:rPr sz="675" b="1">
                <a:solidFill>
                  <a:srgbClr val="75C8EE"/>
                </a:solidFill>
                <a:latin typeface="Aptos"/>
                <a:ea typeface="Aptos"/>
                <a:cs typeface="Aptos"/>
              </a:rPr>
              <a:t>12 / 15</a:t>
            </a:r>
          </a:p>
        </p:txBody>
      </p:sp>
      <p:sp>
        <p:nvSpPr>
          <p:cNvPr id="21" name="Future World Rights Watermark"/>
          <p:cNvSpPr>
            <a:spLocks noGrp="1"/>
          </p:cNvSpPr>
          <p:nvPr/>
        </p:nvSpPr>
        <p:spPr>
          <a:xfrm>
            <a:off x="228600" y="6610350"/>
            <a:ext cx="3000375" cy="133350"/>
          </a:xfrm>
          <a:prstGeom prst="rect">
            <a:avLst/>
          </a:prstGeom>
          <a:noFill/>
          <a:ln w="0">
            <a:noFill/>
          </a:ln>
        </p:spPr>
        <p:txBody>
          <a:bodyPr wrap="none" lIns="0" tIns="0" rIns="0" bIns="0">
            <a:noAutofit/>
          </a:bodyPr>
          <a:lstStyle/>
          <a:p>
            <a:pPr>
              <a:defRPr sz="788">
                <a:solidFill>
                  <a:srgbClr val="BEC9D4"/>
                </a:solidFill>
                <a:latin typeface="Arial"/>
                <a:ea typeface="Arial"/>
                <a:cs typeface="Arial"/>
              </a:defRPr>
            </a:pPr>
            <a:r>
              <a:rPr sz="788">
                <a:solidFill>
                  <a:srgbClr val="BEC9D4"/>
                </a:solidFill>
                <a:latin typeface="Arial"/>
                <a:ea typeface="Arial"/>
                <a:cs typeface="Arial"/>
              </a:rPr>
              <a:t>® 2026, all rights reserved by Future World Holding Ltd</a:t>
            </a:r>
          </a:p>
        </p:txBody>
      </p:sp>
    </p:spTree>
    <p:extLst>
      <p:ext uri="{BB962C8B-B14F-4D97-AF65-F5344CB8AC3E}">
        <p14:creationId xmlns:p14="http://schemas.microsoft.com/office/powerpoint/2010/main" val="1000000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a:blip r:embed="rId3"/>
          <a:srcRect t="27" b="27"/>
          <a:stretch>
            <a:fillRect/>
          </a:stretch>
        </a:blipFill>
        <a:effectLst/>
      </p:bgPr>
    </p:bg>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5E758D5D-3E1F-4DCC-94D4-AA636A8D4FE8}"/>
              </a:ext>
            </a:extLst>
          </p:cNvPr>
          <p:cNvSpPr>
            <a:spLocks noGrp="1"/>
          </p:cNvSpPr>
          <p:nvPr/>
        </p:nvSpPr>
        <p:spPr>
          <a:xfrm>
            <a:off x="952500" y="361950"/>
            <a:ext cx="2476500" cy="552450"/>
          </a:xfrm>
          <a:prstGeom prst="rect">
            <a:avLst/>
          </a:prstGeom>
          <a:noFill/>
          <a:ln w="0">
            <a:noFill/>
          </a:ln>
        </p:spPr>
        <p:txBody>
          <a:bodyPr wrap="none" lIns="0" tIns="0" rIns="0" bIns="0" anchor="t">
            <a:noAutofit/>
          </a:bodyPr>
          <a:lstStyle/>
          <a:p>
            <a:pPr algn="l">
              <a:defRPr sz="3600" b="1">
                <a:solidFill>
                  <a:srgbClr val="BEEAFF"/>
                </a:solidFill>
                <a:latin typeface="Arial"/>
                <a:ea typeface="Arial"/>
                <a:cs typeface="Arial"/>
              </a:defRPr>
            </a:pPr>
            <a:r>
              <a:rPr sz="3600" b="1">
                <a:solidFill>
                  <a:srgbClr val="BEEAFF"/>
                </a:solidFill>
                <a:latin typeface="Arial"/>
                <a:ea typeface="Arial"/>
                <a:cs typeface="Arial"/>
              </a:rPr>
              <a:t>Why Now</a:t>
            </a:r>
          </a:p>
        </p:txBody>
      </p:sp>
      <p:sp>
        <p:nvSpPr>
          <p:cNvPr id="3" name="Urgency">
            <a:extLst>
              <a:ext uri="{FF2B5EF4-FFF2-40B4-BE49-F238E27FC236}">
                <a16:creationId xmlns:a16="http://schemas.microsoft.com/office/drawing/2014/main" id="{3890F1FC-7336-4B05-AAD9-CF35FA53B31C}"/>
              </a:ext>
            </a:extLst>
          </p:cNvPr>
          <p:cNvSpPr>
            <a:spLocks noGrp="1"/>
          </p:cNvSpPr>
          <p:nvPr/>
        </p:nvSpPr>
        <p:spPr>
          <a:xfrm>
            <a:off x="3667125" y="504825"/>
            <a:ext cx="7810500" cy="381000"/>
          </a:xfrm>
          <a:prstGeom prst="rect">
            <a:avLst/>
          </a:prstGeom>
          <a:noFill/>
          <a:ln w="0">
            <a:noFill/>
          </a:ln>
        </p:spPr>
        <p:txBody>
          <a:bodyPr wrap="none" lIns="0" tIns="0" rIns="0" bIns="0" anchor="t">
            <a:noAutofit/>
          </a:bodyPr>
          <a:lstStyle/>
          <a:p>
            <a:pPr algn="l">
              <a:defRPr sz="2250" b="1">
                <a:solidFill>
                  <a:srgbClr val="F0F5FC"/>
                </a:solidFill>
                <a:latin typeface="Arial"/>
                <a:ea typeface="Arial"/>
                <a:cs typeface="Arial"/>
              </a:defRPr>
            </a:pPr>
            <a:r>
              <a:rPr sz="2250" b="1">
                <a:solidFill>
                  <a:srgbClr val="F0F5FC"/>
                </a:solidFill>
                <a:latin typeface="Arial"/>
                <a:ea typeface="Arial"/>
                <a:cs typeface="Arial"/>
              </a:rPr>
              <a:t>Waiting Years Could Be Too Late</a:t>
            </a:r>
          </a:p>
        </p:txBody>
      </p:sp>
      <p:sp>
        <p:nvSpPr>
          <p:cNvPr id="4" name="Purpose">
            <a:extLst>
              <a:ext uri="{FF2B5EF4-FFF2-40B4-BE49-F238E27FC236}">
                <a16:creationId xmlns:a16="http://schemas.microsoft.com/office/drawing/2014/main" id="{F78A2CD5-EE48-44E3-ACFA-4931A520134D}"/>
              </a:ext>
            </a:extLst>
          </p:cNvPr>
          <p:cNvSpPr>
            <a:spLocks noGrp="1"/>
          </p:cNvSpPr>
          <p:nvPr/>
        </p:nvSpPr>
        <p:spPr>
          <a:xfrm>
            <a:off x="2428875" y="1371600"/>
            <a:ext cx="4524375" cy="876300"/>
          </a:xfrm>
          <a:prstGeom prst="rect">
            <a:avLst/>
          </a:prstGeom>
          <a:noFill/>
          <a:ln w="0">
            <a:noFill/>
          </a:ln>
        </p:spPr>
        <p:txBody>
          <a:bodyPr wrap="none" lIns="0" tIns="0" rIns="0" bIns="0" anchor="t">
            <a:noAutofit/>
          </a:bodyPr>
          <a:lstStyle/>
          <a:p>
            <a:pPr algn="l">
              <a:defRPr sz="2325" b="0">
                <a:solidFill>
                  <a:srgbClr val="EEF5FF"/>
                </a:solidFill>
                <a:latin typeface="Arial"/>
                <a:ea typeface="Arial"/>
                <a:cs typeface="Arial"/>
              </a:defRPr>
            </a:pPr>
            <a:r>
              <a:rPr sz="2325" b="0">
                <a:solidFill>
                  <a:srgbClr val="EEF5FF"/>
                </a:solidFill>
                <a:latin typeface="Arial"/>
                <a:ea typeface="Arial"/>
                <a:cs typeface="Arial"/>
              </a:rPr>
              <a:t>A Safety Net to Protect</a:t>
            </a:r>
          </a:p>
          <a:p>
            <a:pPr algn="l">
              <a:defRPr sz="2325" b="0">
                <a:solidFill>
                  <a:srgbClr val="EEF5FF"/>
                </a:solidFill>
                <a:latin typeface="Arial"/>
                <a:ea typeface="Arial"/>
                <a:cs typeface="Arial"/>
              </a:defRPr>
            </a:pPr>
            <a:r>
              <a:rPr sz="2325" b="0">
                <a:solidFill>
                  <a:srgbClr val="EEF5FF"/>
                </a:solidFill>
                <a:latin typeface="Arial"/>
                <a:ea typeface="Arial"/>
                <a:cs typeface="Arial"/>
              </a:rPr>
              <a:t>Players’ Purchasing Power</a:t>
            </a:r>
          </a:p>
        </p:txBody>
      </p:sp>
      <p:sp>
        <p:nvSpPr>
          <p:cNvPr id="5" name="Claim value">
            <a:extLst>
              <a:ext uri="{FF2B5EF4-FFF2-40B4-BE49-F238E27FC236}">
                <a16:creationId xmlns:a16="http://schemas.microsoft.com/office/drawing/2014/main" id="{EA4FFE41-1AF4-40C1-A2FC-8125669554E9}"/>
              </a:ext>
            </a:extLst>
          </p:cNvPr>
          <p:cNvSpPr>
            <a:spLocks noGrp="1"/>
          </p:cNvSpPr>
          <p:nvPr/>
        </p:nvSpPr>
        <p:spPr>
          <a:xfrm>
            <a:off x="2524125" y="3095625"/>
            <a:ext cx="1257300" cy="600075"/>
          </a:xfrm>
          <a:prstGeom prst="rect">
            <a:avLst/>
          </a:prstGeom>
          <a:noFill/>
          <a:ln w="0">
            <a:noFill/>
          </a:ln>
        </p:spPr>
        <p:txBody>
          <a:bodyPr wrap="none" lIns="0" tIns="0" rIns="0" bIns="0" anchor="t">
            <a:noAutofit/>
          </a:bodyPr>
          <a:lstStyle/>
          <a:p>
            <a:pPr algn="ctr">
              <a:defRPr sz="3675" b="1">
                <a:solidFill>
                  <a:srgbClr val="F5F9FF"/>
                </a:solidFill>
                <a:latin typeface="Arial"/>
                <a:ea typeface="Arial"/>
                <a:cs typeface="Arial"/>
              </a:defRPr>
            </a:pPr>
            <a:r>
              <a:rPr sz="3675" b="1">
                <a:solidFill>
                  <a:srgbClr val="F5F9FF"/>
                </a:solidFill>
                <a:latin typeface="Arial"/>
                <a:ea typeface="Arial"/>
                <a:cs typeface="Arial"/>
              </a:rPr>
              <a:t>95%</a:t>
            </a:r>
          </a:p>
        </p:txBody>
      </p:sp>
      <p:sp>
        <p:nvSpPr>
          <p:cNvPr id="6" name="Claim context">
            <a:extLst>
              <a:ext uri="{FF2B5EF4-FFF2-40B4-BE49-F238E27FC236}">
                <a16:creationId xmlns:a16="http://schemas.microsoft.com/office/drawing/2014/main" id="{75B45B39-B30D-4D33-BFAC-5BEF950F0CD9}"/>
              </a:ext>
            </a:extLst>
          </p:cNvPr>
          <p:cNvSpPr>
            <a:spLocks noGrp="1"/>
          </p:cNvSpPr>
          <p:nvPr/>
        </p:nvSpPr>
        <p:spPr>
          <a:xfrm>
            <a:off x="4048125" y="2686050"/>
            <a:ext cx="2809875" cy="628650"/>
          </a:xfrm>
          <a:prstGeom prst="rect">
            <a:avLst/>
          </a:prstGeom>
          <a:noFill/>
          <a:ln w="0">
            <a:noFill/>
          </a:ln>
        </p:spPr>
        <p:txBody>
          <a:bodyPr wrap="none" lIns="0" tIns="0" rIns="0" bIns="0" anchor="t">
            <a:noAutofit/>
          </a:bodyPr>
          <a:lstStyle/>
          <a:p>
            <a:pPr algn="l">
              <a:defRPr sz="1800" b="0">
                <a:solidFill>
                  <a:srgbClr val="EEF5FF"/>
                </a:solidFill>
                <a:latin typeface="Arial"/>
                <a:ea typeface="Arial"/>
                <a:cs typeface="Arial"/>
              </a:defRPr>
            </a:pPr>
            <a:r>
              <a:rPr sz="1800" b="0">
                <a:solidFill>
                  <a:srgbClr val="EEF5FF"/>
                </a:solidFill>
                <a:latin typeface="Arial"/>
                <a:ea typeface="Arial"/>
                <a:cs typeface="Arial"/>
              </a:rPr>
              <a:t>of jobs could be</a:t>
            </a:r>
          </a:p>
          <a:p>
            <a:pPr algn="l">
              <a:defRPr sz="1800" b="0">
                <a:solidFill>
                  <a:srgbClr val="EEF5FF"/>
                </a:solidFill>
                <a:latin typeface="Arial"/>
                <a:ea typeface="Arial"/>
                <a:cs typeface="Arial"/>
              </a:defRPr>
            </a:pPr>
            <a:r>
              <a:rPr sz="1800" b="0">
                <a:solidFill>
                  <a:srgbClr val="EEF5FF"/>
                </a:solidFill>
                <a:latin typeface="Arial"/>
                <a:ea typeface="Arial"/>
                <a:cs typeface="Arial"/>
              </a:rPr>
              <a:t>replaced by AI within</a:t>
            </a:r>
          </a:p>
        </p:txBody>
      </p:sp>
      <p:sp>
        <p:nvSpPr>
          <p:cNvPr id="7" name="Claim timeline">
            <a:extLst>
              <a:ext uri="{FF2B5EF4-FFF2-40B4-BE49-F238E27FC236}">
                <a16:creationId xmlns:a16="http://schemas.microsoft.com/office/drawing/2014/main" id="{774A32DB-4313-4CA5-9B15-559B10189C2D}"/>
              </a:ext>
            </a:extLst>
          </p:cNvPr>
          <p:cNvSpPr>
            <a:spLocks noGrp="1"/>
          </p:cNvSpPr>
          <p:nvPr/>
        </p:nvSpPr>
        <p:spPr>
          <a:xfrm>
            <a:off x="4048125" y="3333750"/>
            <a:ext cx="2667000" cy="409575"/>
          </a:xfrm>
          <a:prstGeom prst="rect">
            <a:avLst/>
          </a:prstGeom>
          <a:noFill/>
          <a:ln w="0">
            <a:noFill/>
          </a:ln>
        </p:spPr>
        <p:txBody>
          <a:bodyPr wrap="none" lIns="0" tIns="0" rIns="0" bIns="0" anchor="t">
            <a:noAutofit/>
          </a:bodyPr>
          <a:lstStyle/>
          <a:p>
            <a:pPr algn="l">
              <a:defRPr sz="2475" b="1">
                <a:solidFill>
                  <a:srgbClr val="A7E1FF"/>
                </a:solidFill>
                <a:latin typeface="Arial"/>
                <a:ea typeface="Arial"/>
                <a:cs typeface="Arial"/>
              </a:defRPr>
            </a:pPr>
            <a:r>
              <a:rPr sz="2475" b="1">
                <a:solidFill>
                  <a:srgbClr val="A7E1FF"/>
                </a:solidFill>
                <a:latin typeface="Arial"/>
                <a:ea typeface="Arial"/>
                <a:cs typeface="Arial"/>
              </a:rPr>
              <a:t>3–6 Years</a:t>
            </a:r>
          </a:p>
        </p:txBody>
      </p:sp>
      <p:sp>
        <p:nvSpPr>
          <p:cNvPr id="8" name="Claim caveat">
            <a:extLst>
              <a:ext uri="{FF2B5EF4-FFF2-40B4-BE49-F238E27FC236}">
                <a16:creationId xmlns:a16="http://schemas.microsoft.com/office/drawing/2014/main" id="{9AFEAEE9-AED9-4E1D-82F2-60B8870E50B6}"/>
              </a:ext>
            </a:extLst>
          </p:cNvPr>
          <p:cNvSpPr>
            <a:spLocks noGrp="1"/>
          </p:cNvSpPr>
          <p:nvPr/>
        </p:nvSpPr>
        <p:spPr>
          <a:xfrm>
            <a:off x="2381250" y="4057650"/>
            <a:ext cx="4667250" cy="552450"/>
          </a:xfrm>
          <a:prstGeom prst="rect">
            <a:avLst/>
          </a:prstGeom>
          <a:noFill/>
          <a:ln w="0">
            <a:noFill/>
          </a:ln>
        </p:spPr>
        <p:txBody>
          <a:bodyPr wrap="none" lIns="0" tIns="0" rIns="0" bIns="0" anchor="t">
            <a:noAutofit/>
          </a:bodyPr>
          <a:lstStyle/>
          <a:p>
            <a:pPr algn="l">
              <a:defRPr sz="1350" b="0">
                <a:solidFill>
                  <a:srgbClr val="E0C392"/>
                </a:solidFill>
                <a:latin typeface="Arial"/>
                <a:ea typeface="Arial"/>
                <a:cs typeface="Arial"/>
              </a:defRPr>
            </a:pPr>
            <a:r>
              <a:rPr sz="1350" b="0">
                <a:solidFill>
                  <a:srgbClr val="E0C392"/>
                </a:solidFill>
                <a:latin typeface="Arial"/>
                <a:ea typeface="Arial"/>
                <a:cs typeface="Arial"/>
              </a:rPr>
              <a:t>Source-deck claim. Verification pending.</a:t>
            </a:r>
          </a:p>
          <a:p>
            <a:pPr algn="l">
              <a:defRPr sz="1350" b="0">
                <a:solidFill>
                  <a:srgbClr val="E0C392"/>
                </a:solidFill>
                <a:latin typeface="Arial"/>
                <a:ea typeface="Arial"/>
                <a:cs typeface="Arial"/>
              </a:defRPr>
            </a:pPr>
            <a:r>
              <a:rPr sz="1350" b="0">
                <a:solidFill>
                  <a:srgbClr val="E0C392"/>
                </a:solidFill>
                <a:latin typeface="Arial"/>
                <a:ea typeface="Arial"/>
                <a:cs typeface="Arial"/>
              </a:rPr>
              <a:t>Not a validated UAE forecast.</a:t>
            </a:r>
          </a:p>
        </p:txBody>
      </p:sp>
      <p:sp>
        <p:nvSpPr>
          <p:cNvPr id="9" name="Attribution label">
            <a:extLst>
              <a:ext uri="{FF2B5EF4-FFF2-40B4-BE49-F238E27FC236}">
                <a16:creationId xmlns:a16="http://schemas.microsoft.com/office/drawing/2014/main" id="{3B73831C-1656-4FEA-812B-E7B366B503AC}"/>
              </a:ext>
            </a:extLst>
          </p:cNvPr>
          <p:cNvSpPr>
            <a:spLocks noGrp="1"/>
          </p:cNvSpPr>
          <p:nvPr/>
        </p:nvSpPr>
        <p:spPr>
          <a:xfrm>
            <a:off x="2381250" y="4772025"/>
            <a:ext cx="4619625" cy="266700"/>
          </a:xfrm>
          <a:prstGeom prst="rect">
            <a:avLst/>
          </a:prstGeom>
          <a:noFill/>
          <a:ln w="0">
            <a:noFill/>
          </a:ln>
        </p:spPr>
        <p:txBody>
          <a:bodyPr wrap="none" lIns="0" tIns="0" rIns="0" bIns="0" anchor="t">
            <a:noAutofit/>
          </a:bodyPr>
          <a:lstStyle/>
          <a:p>
            <a:pPr algn="l">
              <a:defRPr sz="1350" b="1">
                <a:solidFill>
                  <a:srgbClr val="DCE6F3"/>
                </a:solidFill>
                <a:latin typeface="Arial"/>
                <a:ea typeface="Arial"/>
                <a:cs typeface="Arial"/>
              </a:defRPr>
            </a:pPr>
            <a:r>
              <a:rPr sz="1350" b="1">
                <a:solidFill>
                  <a:srgbClr val="DCE6F3"/>
                </a:solidFill>
                <a:latin typeface="Arial"/>
                <a:ea typeface="Arial"/>
                <a:cs typeface="Arial"/>
              </a:rPr>
              <a:t>Source Deck Attribution (Unverified)</a:t>
            </a:r>
          </a:p>
        </p:txBody>
      </p:sp>
      <p:sp>
        <p:nvSpPr>
          <p:cNvPr id="10" name="Attribution">
            <a:extLst>
              <a:ext uri="{FF2B5EF4-FFF2-40B4-BE49-F238E27FC236}">
                <a16:creationId xmlns:a16="http://schemas.microsoft.com/office/drawing/2014/main" id="{87D99B41-57FE-4031-A80B-38B7175751E2}"/>
              </a:ext>
            </a:extLst>
          </p:cNvPr>
          <p:cNvSpPr>
            <a:spLocks noGrp="1"/>
          </p:cNvSpPr>
          <p:nvPr/>
        </p:nvSpPr>
        <p:spPr>
          <a:xfrm>
            <a:off x="2381250" y="5076825"/>
            <a:ext cx="4667250" cy="504825"/>
          </a:xfrm>
          <a:prstGeom prst="rect">
            <a:avLst/>
          </a:prstGeom>
          <a:noFill/>
          <a:ln w="0">
            <a:noFill/>
          </a:ln>
        </p:spPr>
        <p:txBody>
          <a:bodyPr wrap="none" lIns="0" tIns="0" rIns="0" bIns="0" anchor="t">
            <a:noAutofit/>
          </a:bodyPr>
          <a:lstStyle/>
          <a:p>
            <a:pPr algn="l">
              <a:defRPr sz="1425" b="0">
                <a:solidFill>
                  <a:srgbClr val="BACADC"/>
                </a:solidFill>
                <a:latin typeface="Arial"/>
                <a:ea typeface="Arial"/>
                <a:cs typeface="Arial"/>
              </a:defRPr>
            </a:pPr>
            <a:r>
              <a:rPr sz="1425" b="0">
                <a:solidFill>
                  <a:srgbClr val="BACADC"/>
                </a:solidFill>
                <a:latin typeface="Arial"/>
                <a:ea typeface="Arial"/>
                <a:cs typeface="Arial"/>
              </a:rPr>
              <a:t>Ben Goertzel, AI Researcher</a:t>
            </a:r>
          </a:p>
          <a:p>
            <a:pPr algn="l">
              <a:defRPr sz="1425" b="0">
                <a:solidFill>
                  <a:srgbClr val="BACADC"/>
                </a:solidFill>
                <a:latin typeface="Arial"/>
                <a:ea typeface="Arial"/>
                <a:cs typeface="Arial"/>
              </a:defRPr>
            </a:pPr>
            <a:r>
              <a:rPr sz="1425" b="0">
                <a:solidFill>
                  <a:srgbClr val="BACADC"/>
                </a:solidFill>
                <a:latin typeface="Arial"/>
                <a:ea typeface="Arial"/>
                <a:cs typeface="Arial"/>
              </a:rPr>
              <a:t>Sam Altman, OpenAI Co-Founder</a:t>
            </a:r>
          </a:p>
        </p:txBody>
      </p:sp>
      <p:sp>
        <p:nvSpPr>
          <p:cNvPr id="11" name="Risk label">
            <a:extLst>
              <a:ext uri="{FF2B5EF4-FFF2-40B4-BE49-F238E27FC236}">
                <a16:creationId xmlns:a16="http://schemas.microsoft.com/office/drawing/2014/main" id="{DE5C40F3-FFF4-4D68-B5DF-13E3E55A8E9F}"/>
              </a:ext>
            </a:extLst>
          </p:cNvPr>
          <p:cNvSpPr>
            <a:spLocks noGrp="1"/>
          </p:cNvSpPr>
          <p:nvPr/>
        </p:nvSpPr>
        <p:spPr>
          <a:xfrm>
            <a:off x="8096250" y="1181100"/>
            <a:ext cx="3524250" cy="266700"/>
          </a:xfrm>
          <a:prstGeom prst="rect">
            <a:avLst/>
          </a:prstGeom>
          <a:noFill/>
          <a:ln w="0">
            <a:noFill/>
          </a:ln>
        </p:spPr>
        <p:txBody>
          <a:bodyPr wrap="none" lIns="0" tIns="0" rIns="0" bIns="0" anchor="t">
            <a:noAutofit/>
          </a:bodyPr>
          <a:lstStyle/>
          <a:p>
            <a:pPr algn="l">
              <a:defRPr sz="1350" b="1">
                <a:solidFill>
                  <a:srgbClr val="E0C392"/>
                </a:solidFill>
                <a:latin typeface="Arial"/>
                <a:ea typeface="Arial"/>
                <a:cs typeface="Arial"/>
              </a:defRPr>
            </a:pPr>
            <a:r>
              <a:rPr sz="1350" b="1">
                <a:solidFill>
                  <a:srgbClr val="E0C392"/>
                </a:solidFill>
                <a:latin typeface="Arial"/>
                <a:ea typeface="Arial"/>
                <a:cs typeface="Arial"/>
              </a:rPr>
              <a:t>Potential Downside Scenario</a:t>
            </a:r>
          </a:p>
        </p:txBody>
      </p:sp>
      <p:sp>
        <p:nvSpPr>
          <p:cNvPr id="12" name="Risk 01">
            <a:extLst>
              <a:ext uri="{FF2B5EF4-FFF2-40B4-BE49-F238E27FC236}">
                <a16:creationId xmlns:a16="http://schemas.microsoft.com/office/drawing/2014/main" id="{89A6B629-1E99-43F1-ACBC-9709335CD073}"/>
              </a:ext>
            </a:extLst>
          </p:cNvPr>
          <p:cNvSpPr>
            <a:spLocks noGrp="1"/>
          </p:cNvSpPr>
          <p:nvPr/>
        </p:nvSpPr>
        <p:spPr>
          <a:xfrm>
            <a:off x="8020050" y="1657350"/>
            <a:ext cx="381000" cy="333375"/>
          </a:xfrm>
          <a:prstGeom prst="rect">
            <a:avLst/>
          </a:prstGeom>
          <a:noFill/>
          <a:ln w="0">
            <a:noFill/>
          </a:ln>
        </p:spPr>
        <p:txBody>
          <a:bodyPr wrap="none" lIns="0" tIns="0" rIns="0" bIns="0" anchor="t">
            <a:noAutofit/>
          </a:bodyPr>
          <a:lstStyle/>
          <a:p>
            <a:pPr algn="l">
              <a:defRPr sz="1650" b="1">
                <a:solidFill>
                  <a:srgbClr val="84D9FF"/>
                </a:solidFill>
                <a:latin typeface="Arial"/>
                <a:ea typeface="Arial"/>
                <a:cs typeface="Arial"/>
              </a:defRPr>
            </a:pPr>
            <a:r>
              <a:rPr sz="1650" b="1">
                <a:solidFill>
                  <a:srgbClr val="84D9FF"/>
                </a:solidFill>
                <a:latin typeface="Arial"/>
                <a:ea typeface="Arial"/>
                <a:cs typeface="Arial"/>
              </a:rPr>
              <a:t>01</a:t>
            </a:r>
          </a:p>
        </p:txBody>
      </p:sp>
      <p:sp>
        <p:nvSpPr>
          <p:cNvPr id="13" name="Heading 01">
            <a:extLst>
              <a:ext uri="{FF2B5EF4-FFF2-40B4-BE49-F238E27FC236}">
                <a16:creationId xmlns:a16="http://schemas.microsoft.com/office/drawing/2014/main" id="{A461A995-9AEB-4DB1-A9EF-77F264A26BAD}"/>
              </a:ext>
            </a:extLst>
          </p:cNvPr>
          <p:cNvSpPr>
            <a:spLocks noGrp="1"/>
          </p:cNvSpPr>
          <p:nvPr/>
        </p:nvSpPr>
        <p:spPr>
          <a:xfrm>
            <a:off x="8524875" y="1657350"/>
            <a:ext cx="3333750" cy="333375"/>
          </a:xfrm>
          <a:prstGeom prst="rect">
            <a:avLst/>
          </a:prstGeom>
          <a:noFill/>
          <a:ln w="0">
            <a:noFill/>
          </a:ln>
        </p:spPr>
        <p:txBody>
          <a:bodyPr wrap="none" lIns="0" tIns="0" rIns="0" bIns="0" anchor="t">
            <a:noAutofit/>
          </a:bodyPr>
          <a:lstStyle/>
          <a:p>
            <a:pPr algn="l">
              <a:defRPr sz="1800" b="1">
                <a:solidFill>
                  <a:srgbClr val="EEF5FF"/>
                </a:solidFill>
                <a:latin typeface="Arial"/>
                <a:ea typeface="Arial"/>
                <a:cs typeface="Arial"/>
              </a:defRPr>
            </a:pPr>
            <a:r>
              <a:rPr sz="1800" b="1">
                <a:solidFill>
                  <a:srgbClr val="EEF5FF"/>
                </a:solidFill>
                <a:latin typeface="Arial"/>
                <a:ea typeface="Arial"/>
                <a:cs typeface="Arial"/>
              </a:rPr>
              <a:t>Job Displacement</a:t>
            </a:r>
          </a:p>
        </p:txBody>
      </p:sp>
      <p:sp>
        <p:nvSpPr>
          <p:cNvPr id="14" name="Body 01">
            <a:extLst>
              <a:ext uri="{FF2B5EF4-FFF2-40B4-BE49-F238E27FC236}">
                <a16:creationId xmlns:a16="http://schemas.microsoft.com/office/drawing/2014/main" id="{D15652DD-BC89-475D-8F34-D948DC22C7BD}"/>
              </a:ext>
            </a:extLst>
          </p:cNvPr>
          <p:cNvSpPr>
            <a:spLocks noGrp="1"/>
          </p:cNvSpPr>
          <p:nvPr/>
        </p:nvSpPr>
        <p:spPr>
          <a:xfrm>
            <a:off x="8524875" y="2028825"/>
            <a:ext cx="3352800" cy="590550"/>
          </a:xfrm>
          <a:prstGeom prst="rect">
            <a:avLst/>
          </a:prstGeom>
          <a:noFill/>
          <a:ln w="0">
            <a:noFill/>
          </a:ln>
        </p:spPr>
        <p:txBody>
          <a:bodyPr wrap="none" lIns="0" tIns="0" rIns="0" bIns="0" anchor="t">
            <a:noAutofit/>
          </a:bodyPr>
          <a:lstStyle/>
          <a:p>
            <a:pPr algn="l">
              <a:defRPr sz="1350" b="0">
                <a:solidFill>
                  <a:srgbClr val="BACADC"/>
                </a:solidFill>
                <a:latin typeface="Arial"/>
                <a:ea typeface="Arial"/>
                <a:cs typeface="Arial"/>
              </a:defRPr>
            </a:pPr>
            <a:r>
              <a:rPr sz="1350" b="0">
                <a:solidFill>
                  <a:srgbClr val="BACADC"/>
                </a:solidFill>
                <a:latin typeface="Arial"/>
                <a:ea typeface="Arial"/>
                <a:cs typeface="Arial"/>
              </a:rPr>
              <a:t>Reduced working hours could lower</a:t>
            </a:r>
          </a:p>
          <a:p>
            <a:pPr algn="l">
              <a:defRPr sz="1350" b="0">
                <a:solidFill>
                  <a:srgbClr val="BACADC"/>
                </a:solidFill>
                <a:latin typeface="Arial"/>
                <a:ea typeface="Arial"/>
                <a:cs typeface="Arial"/>
              </a:defRPr>
            </a:pPr>
            <a:r>
              <a:rPr sz="1350" b="0">
                <a:solidFill>
                  <a:srgbClr val="BACADC"/>
                </a:solidFill>
                <a:latin typeface="Arial"/>
                <a:ea typeface="Arial"/>
                <a:cs typeface="Arial"/>
              </a:rPr>
              <a:t>income and purchasing power.</a:t>
            </a:r>
          </a:p>
        </p:txBody>
      </p:sp>
      <p:sp>
        <p:nvSpPr>
          <p:cNvPr id="15" name="Risk 02">
            <a:extLst>
              <a:ext uri="{FF2B5EF4-FFF2-40B4-BE49-F238E27FC236}">
                <a16:creationId xmlns:a16="http://schemas.microsoft.com/office/drawing/2014/main" id="{8A4DE91E-032B-4DFF-91CB-3DBE003932BF}"/>
              </a:ext>
            </a:extLst>
          </p:cNvPr>
          <p:cNvSpPr>
            <a:spLocks noGrp="1"/>
          </p:cNvSpPr>
          <p:nvPr/>
        </p:nvSpPr>
        <p:spPr>
          <a:xfrm>
            <a:off x="8020050" y="2724150"/>
            <a:ext cx="381000" cy="333375"/>
          </a:xfrm>
          <a:prstGeom prst="rect">
            <a:avLst/>
          </a:prstGeom>
          <a:noFill/>
          <a:ln w="0">
            <a:noFill/>
          </a:ln>
        </p:spPr>
        <p:txBody>
          <a:bodyPr wrap="none" lIns="0" tIns="0" rIns="0" bIns="0" anchor="t">
            <a:noAutofit/>
          </a:bodyPr>
          <a:lstStyle/>
          <a:p>
            <a:pPr algn="l">
              <a:defRPr sz="1650" b="1">
                <a:solidFill>
                  <a:srgbClr val="84D9FF"/>
                </a:solidFill>
                <a:latin typeface="Arial"/>
                <a:ea typeface="Arial"/>
                <a:cs typeface="Arial"/>
              </a:defRPr>
            </a:pPr>
            <a:r>
              <a:rPr sz="1650" b="1">
                <a:solidFill>
                  <a:srgbClr val="84D9FF"/>
                </a:solidFill>
                <a:latin typeface="Arial"/>
                <a:ea typeface="Arial"/>
                <a:cs typeface="Arial"/>
              </a:rPr>
              <a:t>02</a:t>
            </a:r>
          </a:p>
        </p:txBody>
      </p:sp>
      <p:sp>
        <p:nvSpPr>
          <p:cNvPr id="16" name="Heading 02">
            <a:extLst>
              <a:ext uri="{FF2B5EF4-FFF2-40B4-BE49-F238E27FC236}">
                <a16:creationId xmlns:a16="http://schemas.microsoft.com/office/drawing/2014/main" id="{453E96B3-D575-49A6-958A-7528AD339FE9}"/>
              </a:ext>
            </a:extLst>
          </p:cNvPr>
          <p:cNvSpPr>
            <a:spLocks noGrp="1"/>
          </p:cNvSpPr>
          <p:nvPr/>
        </p:nvSpPr>
        <p:spPr>
          <a:xfrm>
            <a:off x="8524875" y="2724150"/>
            <a:ext cx="3333750" cy="333375"/>
          </a:xfrm>
          <a:prstGeom prst="rect">
            <a:avLst/>
          </a:prstGeom>
          <a:noFill/>
          <a:ln w="0">
            <a:noFill/>
          </a:ln>
        </p:spPr>
        <p:txBody>
          <a:bodyPr wrap="none" lIns="0" tIns="0" rIns="0" bIns="0" anchor="t">
            <a:noAutofit/>
          </a:bodyPr>
          <a:lstStyle/>
          <a:p>
            <a:pPr algn="l">
              <a:defRPr sz="1800" b="1">
                <a:solidFill>
                  <a:srgbClr val="EEF5FF"/>
                </a:solidFill>
                <a:latin typeface="Arial"/>
                <a:ea typeface="Arial"/>
                <a:cs typeface="Arial"/>
              </a:defRPr>
            </a:pPr>
            <a:r>
              <a:rPr sz="1800" b="1">
                <a:solidFill>
                  <a:srgbClr val="EEF5FF"/>
                </a:solidFill>
                <a:latin typeface="Arial"/>
                <a:ea typeface="Arial"/>
                <a:cs typeface="Arial"/>
              </a:rPr>
              <a:t>Weaker Player Demand</a:t>
            </a:r>
          </a:p>
        </p:txBody>
      </p:sp>
      <p:sp>
        <p:nvSpPr>
          <p:cNvPr id="17" name="Body 02">
            <a:extLst>
              <a:ext uri="{FF2B5EF4-FFF2-40B4-BE49-F238E27FC236}">
                <a16:creationId xmlns:a16="http://schemas.microsoft.com/office/drawing/2014/main" id="{8ECBEBC3-DE38-4102-9908-EBDD5659012D}"/>
              </a:ext>
            </a:extLst>
          </p:cNvPr>
          <p:cNvSpPr>
            <a:spLocks noGrp="1"/>
          </p:cNvSpPr>
          <p:nvPr/>
        </p:nvSpPr>
        <p:spPr>
          <a:xfrm>
            <a:off x="8524875" y="3095625"/>
            <a:ext cx="3352800" cy="590550"/>
          </a:xfrm>
          <a:prstGeom prst="rect">
            <a:avLst/>
          </a:prstGeom>
          <a:noFill/>
          <a:ln w="0">
            <a:noFill/>
          </a:ln>
        </p:spPr>
        <p:txBody>
          <a:bodyPr wrap="none" lIns="0" tIns="0" rIns="0" bIns="0" anchor="t">
            <a:noAutofit/>
          </a:bodyPr>
          <a:lstStyle/>
          <a:p>
            <a:pPr algn="l">
              <a:defRPr sz="1350" b="0">
                <a:solidFill>
                  <a:srgbClr val="BACADC"/>
                </a:solidFill>
                <a:latin typeface="Arial"/>
                <a:ea typeface="Arial"/>
                <a:cs typeface="Arial"/>
              </a:defRPr>
            </a:pPr>
            <a:r>
              <a:rPr sz="1350" b="0">
                <a:solidFill>
                  <a:srgbClr val="BACADC"/>
                </a:solidFill>
                <a:latin typeface="Arial"/>
                <a:ea typeface="Arial"/>
                <a:cs typeface="Arial"/>
              </a:rPr>
              <a:t>Lower sales could lead to business</a:t>
            </a:r>
          </a:p>
          <a:p>
            <a:pPr algn="l">
              <a:defRPr sz="1350" b="0">
                <a:solidFill>
                  <a:srgbClr val="BACADC"/>
                </a:solidFill>
                <a:latin typeface="Arial"/>
                <a:ea typeface="Arial"/>
                <a:cs typeface="Arial"/>
              </a:defRPr>
            </a:pPr>
            <a:r>
              <a:rPr sz="1350" b="0">
                <a:solidFill>
                  <a:srgbClr val="BACADC"/>
                </a:solidFill>
                <a:latin typeface="Arial"/>
                <a:ea typeface="Arial"/>
                <a:cs typeface="Arial"/>
              </a:rPr>
              <a:t>closures and further job losses.</a:t>
            </a:r>
          </a:p>
        </p:txBody>
      </p:sp>
      <p:sp>
        <p:nvSpPr>
          <p:cNvPr id="18" name="Risk 03">
            <a:extLst>
              <a:ext uri="{FF2B5EF4-FFF2-40B4-BE49-F238E27FC236}">
                <a16:creationId xmlns:a16="http://schemas.microsoft.com/office/drawing/2014/main" id="{C5069F75-E11B-4444-A2BF-8D549AB52EB1}"/>
              </a:ext>
            </a:extLst>
          </p:cNvPr>
          <p:cNvSpPr>
            <a:spLocks noGrp="1"/>
          </p:cNvSpPr>
          <p:nvPr/>
        </p:nvSpPr>
        <p:spPr>
          <a:xfrm>
            <a:off x="8020050" y="3790950"/>
            <a:ext cx="381000" cy="333375"/>
          </a:xfrm>
          <a:prstGeom prst="rect">
            <a:avLst/>
          </a:prstGeom>
          <a:noFill/>
          <a:ln w="0">
            <a:noFill/>
          </a:ln>
        </p:spPr>
        <p:txBody>
          <a:bodyPr wrap="none" lIns="0" tIns="0" rIns="0" bIns="0" anchor="t">
            <a:noAutofit/>
          </a:bodyPr>
          <a:lstStyle/>
          <a:p>
            <a:pPr algn="l">
              <a:defRPr sz="1650" b="1">
                <a:solidFill>
                  <a:srgbClr val="84D9FF"/>
                </a:solidFill>
                <a:latin typeface="Arial"/>
                <a:ea typeface="Arial"/>
                <a:cs typeface="Arial"/>
              </a:defRPr>
            </a:pPr>
            <a:r>
              <a:rPr sz="1650" b="1">
                <a:solidFill>
                  <a:srgbClr val="84D9FF"/>
                </a:solidFill>
                <a:latin typeface="Arial"/>
                <a:ea typeface="Arial"/>
                <a:cs typeface="Arial"/>
              </a:rPr>
              <a:t>03</a:t>
            </a:r>
          </a:p>
        </p:txBody>
      </p:sp>
      <p:sp>
        <p:nvSpPr>
          <p:cNvPr id="19" name="Heading 03">
            <a:extLst>
              <a:ext uri="{FF2B5EF4-FFF2-40B4-BE49-F238E27FC236}">
                <a16:creationId xmlns:a16="http://schemas.microsoft.com/office/drawing/2014/main" id="{8FB72848-5C8C-49F1-8AB4-EFBDB4685E57}"/>
              </a:ext>
            </a:extLst>
          </p:cNvPr>
          <p:cNvSpPr>
            <a:spLocks noGrp="1"/>
          </p:cNvSpPr>
          <p:nvPr/>
        </p:nvSpPr>
        <p:spPr>
          <a:xfrm>
            <a:off x="8524875" y="3790950"/>
            <a:ext cx="3333750" cy="333375"/>
          </a:xfrm>
          <a:prstGeom prst="rect">
            <a:avLst/>
          </a:prstGeom>
          <a:noFill/>
          <a:ln w="0">
            <a:noFill/>
          </a:ln>
        </p:spPr>
        <p:txBody>
          <a:bodyPr wrap="none" lIns="0" tIns="0" rIns="0" bIns="0" anchor="t">
            <a:noAutofit/>
          </a:bodyPr>
          <a:lstStyle/>
          <a:p>
            <a:pPr algn="l">
              <a:defRPr sz="1800" b="1">
                <a:solidFill>
                  <a:srgbClr val="EEF5FF"/>
                </a:solidFill>
                <a:latin typeface="Arial"/>
                <a:ea typeface="Arial"/>
                <a:cs typeface="Arial"/>
              </a:defRPr>
            </a:pPr>
            <a:r>
              <a:rPr sz="1800" b="1">
                <a:solidFill>
                  <a:srgbClr val="EEF5FF"/>
                </a:solidFill>
                <a:latin typeface="Arial"/>
                <a:ea typeface="Arial"/>
                <a:cs typeface="Arial"/>
              </a:rPr>
              <a:t>Pressure on Public Finances</a:t>
            </a:r>
          </a:p>
        </p:txBody>
      </p:sp>
      <p:sp>
        <p:nvSpPr>
          <p:cNvPr id="20" name="Body 03">
            <a:extLst>
              <a:ext uri="{FF2B5EF4-FFF2-40B4-BE49-F238E27FC236}">
                <a16:creationId xmlns:a16="http://schemas.microsoft.com/office/drawing/2014/main" id="{114A6F73-1686-4CDA-AC5D-0DAAA7F9D9D7}"/>
              </a:ext>
            </a:extLst>
          </p:cNvPr>
          <p:cNvSpPr>
            <a:spLocks noGrp="1"/>
          </p:cNvSpPr>
          <p:nvPr/>
        </p:nvSpPr>
        <p:spPr>
          <a:xfrm>
            <a:off x="8524875" y="4162425"/>
            <a:ext cx="3352800" cy="590550"/>
          </a:xfrm>
          <a:prstGeom prst="rect">
            <a:avLst/>
          </a:prstGeom>
          <a:noFill/>
          <a:ln w="0">
            <a:noFill/>
          </a:ln>
        </p:spPr>
        <p:txBody>
          <a:bodyPr wrap="none" lIns="0" tIns="0" rIns="0" bIns="0" anchor="t">
            <a:noAutofit/>
          </a:bodyPr>
          <a:lstStyle/>
          <a:p>
            <a:pPr algn="l">
              <a:defRPr sz="1350" b="0">
                <a:solidFill>
                  <a:srgbClr val="BACADC"/>
                </a:solidFill>
                <a:latin typeface="Arial"/>
                <a:ea typeface="Arial"/>
                <a:cs typeface="Arial"/>
              </a:defRPr>
            </a:pPr>
            <a:r>
              <a:rPr sz="1350" b="0">
                <a:solidFill>
                  <a:srgbClr val="BACADC"/>
                </a:solidFill>
                <a:latin typeface="Arial"/>
                <a:ea typeface="Arial"/>
                <a:cs typeface="Arial"/>
              </a:rPr>
              <a:t>Lower revenue and greater support</a:t>
            </a:r>
          </a:p>
          <a:p>
            <a:pPr algn="l">
              <a:defRPr sz="1350" b="0">
                <a:solidFill>
                  <a:srgbClr val="BACADC"/>
                </a:solidFill>
                <a:latin typeface="Arial"/>
                <a:ea typeface="Arial"/>
                <a:cs typeface="Arial"/>
              </a:defRPr>
            </a:pPr>
            <a:r>
              <a:rPr sz="1350" b="0">
                <a:solidFill>
                  <a:srgbClr val="BACADC"/>
                </a:solidFill>
                <a:latin typeface="Arial"/>
                <a:ea typeface="Arial"/>
                <a:cs typeface="Arial"/>
              </a:rPr>
              <a:t>needs could strain public budgets.</a:t>
            </a:r>
          </a:p>
        </p:txBody>
      </p:sp>
      <p:sp>
        <p:nvSpPr>
          <p:cNvPr id="21" name="Risk 04">
            <a:extLst>
              <a:ext uri="{FF2B5EF4-FFF2-40B4-BE49-F238E27FC236}">
                <a16:creationId xmlns:a16="http://schemas.microsoft.com/office/drawing/2014/main" id="{5BA5E760-75EC-4BF0-9287-AE1B5087CF60}"/>
              </a:ext>
            </a:extLst>
          </p:cNvPr>
          <p:cNvSpPr>
            <a:spLocks noGrp="1"/>
          </p:cNvSpPr>
          <p:nvPr/>
        </p:nvSpPr>
        <p:spPr>
          <a:xfrm>
            <a:off x="8020050" y="4857750"/>
            <a:ext cx="381000" cy="333375"/>
          </a:xfrm>
          <a:prstGeom prst="rect">
            <a:avLst/>
          </a:prstGeom>
          <a:noFill/>
          <a:ln w="0">
            <a:noFill/>
          </a:ln>
        </p:spPr>
        <p:txBody>
          <a:bodyPr wrap="none" lIns="0" tIns="0" rIns="0" bIns="0" anchor="t">
            <a:noAutofit/>
          </a:bodyPr>
          <a:lstStyle/>
          <a:p>
            <a:pPr algn="l">
              <a:defRPr sz="1650" b="1">
                <a:solidFill>
                  <a:srgbClr val="84D9FF"/>
                </a:solidFill>
                <a:latin typeface="Arial"/>
                <a:ea typeface="Arial"/>
                <a:cs typeface="Arial"/>
              </a:defRPr>
            </a:pPr>
            <a:r>
              <a:rPr sz="1650" b="1">
                <a:solidFill>
                  <a:srgbClr val="84D9FF"/>
                </a:solidFill>
                <a:latin typeface="Arial"/>
                <a:ea typeface="Arial"/>
                <a:cs typeface="Arial"/>
              </a:rPr>
              <a:t>04</a:t>
            </a:r>
          </a:p>
        </p:txBody>
      </p:sp>
      <p:sp>
        <p:nvSpPr>
          <p:cNvPr id="22" name="Heading 04">
            <a:extLst>
              <a:ext uri="{FF2B5EF4-FFF2-40B4-BE49-F238E27FC236}">
                <a16:creationId xmlns:a16="http://schemas.microsoft.com/office/drawing/2014/main" id="{1A866D7B-35DE-4D8D-8059-825CE2E28BBE}"/>
              </a:ext>
            </a:extLst>
          </p:cNvPr>
          <p:cNvSpPr>
            <a:spLocks noGrp="1"/>
          </p:cNvSpPr>
          <p:nvPr/>
        </p:nvSpPr>
        <p:spPr>
          <a:xfrm>
            <a:off x="8524875" y="4857750"/>
            <a:ext cx="3333750" cy="333375"/>
          </a:xfrm>
          <a:prstGeom prst="rect">
            <a:avLst/>
          </a:prstGeom>
          <a:noFill/>
          <a:ln w="0">
            <a:noFill/>
          </a:ln>
        </p:spPr>
        <p:txBody>
          <a:bodyPr wrap="none" lIns="0" tIns="0" rIns="0" bIns="0" anchor="t">
            <a:noAutofit/>
          </a:bodyPr>
          <a:lstStyle/>
          <a:p>
            <a:pPr algn="l">
              <a:defRPr sz="1800" b="1">
                <a:solidFill>
                  <a:srgbClr val="EEF5FF"/>
                </a:solidFill>
                <a:latin typeface="Arial"/>
                <a:ea typeface="Arial"/>
                <a:cs typeface="Arial"/>
              </a:defRPr>
            </a:pPr>
            <a:r>
              <a:rPr sz="1800" b="1">
                <a:solidFill>
                  <a:srgbClr val="EEF5FF"/>
                </a:solidFill>
                <a:latin typeface="Arial"/>
                <a:ea typeface="Arial"/>
                <a:cs typeface="Arial"/>
              </a:rPr>
              <a:t>Purchasing Power at Risk</a:t>
            </a:r>
          </a:p>
        </p:txBody>
      </p:sp>
      <p:sp>
        <p:nvSpPr>
          <p:cNvPr id="23" name="Body 04">
            <a:extLst>
              <a:ext uri="{FF2B5EF4-FFF2-40B4-BE49-F238E27FC236}">
                <a16:creationId xmlns:a16="http://schemas.microsoft.com/office/drawing/2014/main" id="{FAC55975-EAC9-47DF-9379-25733F14B65C}"/>
              </a:ext>
            </a:extLst>
          </p:cNvPr>
          <p:cNvSpPr>
            <a:spLocks noGrp="1"/>
          </p:cNvSpPr>
          <p:nvPr/>
        </p:nvSpPr>
        <p:spPr>
          <a:xfrm>
            <a:off x="8524875" y="5229225"/>
            <a:ext cx="3352800" cy="590550"/>
          </a:xfrm>
          <a:prstGeom prst="rect">
            <a:avLst/>
          </a:prstGeom>
          <a:noFill/>
          <a:ln w="0">
            <a:noFill/>
          </a:ln>
        </p:spPr>
        <p:txBody>
          <a:bodyPr wrap="none" lIns="0" tIns="0" rIns="0" bIns="0" anchor="t">
            <a:noAutofit/>
          </a:bodyPr>
          <a:lstStyle/>
          <a:p>
            <a:pPr algn="l">
              <a:defRPr sz="1350" b="0">
                <a:solidFill>
                  <a:srgbClr val="BACADC"/>
                </a:solidFill>
                <a:latin typeface="Arial"/>
                <a:ea typeface="Arial"/>
                <a:cs typeface="Arial"/>
              </a:defRPr>
            </a:pPr>
            <a:r>
              <a:rPr sz="1350" b="0">
                <a:solidFill>
                  <a:srgbClr val="BACADC"/>
                </a:solidFill>
                <a:latin typeface="Arial"/>
                <a:ea typeface="Arial"/>
                <a:cs typeface="Arial"/>
              </a:rPr>
              <a:t>Inflation could deepen income losses</a:t>
            </a:r>
          </a:p>
          <a:p>
            <a:pPr algn="l">
              <a:defRPr sz="1350" b="0">
                <a:solidFill>
                  <a:srgbClr val="BACADC"/>
                </a:solidFill>
                <a:latin typeface="Arial"/>
                <a:ea typeface="Arial"/>
                <a:cs typeface="Arial"/>
              </a:defRPr>
            </a:pPr>
            <a:r>
              <a:rPr sz="1350" b="0">
                <a:solidFill>
                  <a:srgbClr val="BACADC"/>
                </a:solidFill>
                <a:latin typeface="Arial"/>
                <a:ea typeface="Arial"/>
                <a:cs typeface="Arial"/>
              </a:rPr>
              <a:t>and increase social tensions.</a:t>
            </a:r>
          </a:p>
        </p:txBody>
      </p:sp>
      <p:sp>
        <p:nvSpPr>
          <p:cNvPr id="24" name="Scenario qualification">
            <a:extLst>
              <a:ext uri="{FF2B5EF4-FFF2-40B4-BE49-F238E27FC236}">
                <a16:creationId xmlns:a16="http://schemas.microsoft.com/office/drawing/2014/main" id="{0F5E539F-045A-43A9-B0FE-81AD3C13AE96}"/>
              </a:ext>
            </a:extLst>
          </p:cNvPr>
          <p:cNvSpPr>
            <a:spLocks noGrp="1"/>
          </p:cNvSpPr>
          <p:nvPr/>
        </p:nvSpPr>
        <p:spPr>
          <a:xfrm>
            <a:off x="2381250" y="6105525"/>
            <a:ext cx="8858250" cy="285750"/>
          </a:xfrm>
          <a:prstGeom prst="rect">
            <a:avLst/>
          </a:prstGeom>
          <a:noFill/>
          <a:ln w="0">
            <a:noFill/>
          </a:ln>
        </p:spPr>
        <p:txBody>
          <a:bodyPr wrap="none" lIns="0" tIns="0" rIns="0" bIns="0" anchor="t">
            <a:noAutofit/>
          </a:bodyPr>
          <a:lstStyle/>
          <a:p>
            <a:pPr algn="l">
              <a:defRPr sz="1200" b="0">
                <a:solidFill>
                  <a:srgbClr val="BACADC"/>
                </a:solidFill>
                <a:latin typeface="Arial"/>
                <a:ea typeface="Arial"/>
                <a:cs typeface="Arial"/>
              </a:defRPr>
            </a:pPr>
            <a:r>
              <a:rPr sz="1200" b="0">
                <a:solidFill>
                  <a:srgbClr val="BACADC"/>
                </a:solidFill>
                <a:latin typeface="Arial"/>
                <a:ea typeface="Arial"/>
                <a:cs typeface="Arial"/>
              </a:rPr>
              <a:t>Illustrative risks. UAE outcomes depend on adoption, productivity and policy responses.</a:t>
            </a:r>
          </a:p>
        </p:txBody>
      </p:sp>
      <p:sp>
        <p:nvSpPr>
          <p:cNvPr id="25" name="Page number">
            <a:extLst>
              <a:ext uri="{FF2B5EF4-FFF2-40B4-BE49-F238E27FC236}">
                <a16:creationId xmlns:a16="http://schemas.microsoft.com/office/drawing/2014/main" id="{EA476EA1-E83D-4116-AB33-1C1E6B2C1B49}"/>
              </a:ext>
            </a:extLst>
          </p:cNvPr>
          <p:cNvSpPr>
            <a:spLocks noGrp="1"/>
          </p:cNvSpPr>
          <p:nvPr/>
        </p:nvSpPr>
        <p:spPr>
          <a:xfrm>
            <a:off x="11363325" y="6581775"/>
            <a:ext cx="561975" cy="161925"/>
          </a:xfrm>
          <a:prstGeom prst="rect">
            <a:avLst/>
          </a:prstGeom>
          <a:noFill/>
          <a:ln w="0">
            <a:noFill/>
          </a:ln>
        </p:spPr>
        <p:txBody>
          <a:bodyPr wrap="none" lIns="0" tIns="0" rIns="0" bIns="0" anchor="t">
            <a:noAutofit/>
          </a:bodyPr>
          <a:lstStyle/>
          <a:p>
            <a:pPr algn="r">
              <a:defRPr sz="900" b="0">
                <a:solidFill>
                  <a:srgbClr val="A7E1FF"/>
                </a:solidFill>
                <a:latin typeface="Arial"/>
                <a:ea typeface="Arial"/>
                <a:cs typeface="Arial"/>
              </a:defRPr>
            </a:pPr>
            <a:r>
              <a:rPr sz="900" b="0">
                <a:solidFill>
                  <a:srgbClr val="A7E1FF"/>
                </a:solidFill>
                <a:latin typeface="Arial"/>
                <a:ea typeface="Arial"/>
                <a:cs typeface="Arial"/>
              </a:rPr>
              <a:t>14 / 15</a:t>
            </a:r>
          </a:p>
        </p:txBody>
      </p:sp>
      <p:sp>
        <p:nvSpPr>
          <p:cNvPr id="26" name="Future World Rights Watermark"/>
          <p:cNvSpPr>
            <a:spLocks noGrp="1"/>
          </p:cNvSpPr>
          <p:nvPr/>
        </p:nvSpPr>
        <p:spPr>
          <a:xfrm>
            <a:off x="228600" y="6610350"/>
            <a:ext cx="3000375" cy="133350"/>
          </a:xfrm>
          <a:prstGeom prst="rect">
            <a:avLst/>
          </a:prstGeom>
          <a:noFill/>
          <a:ln w="0">
            <a:noFill/>
          </a:ln>
        </p:spPr>
        <p:txBody>
          <a:bodyPr wrap="none" lIns="0" tIns="0" rIns="0" bIns="0">
            <a:noAutofit/>
          </a:bodyPr>
          <a:lstStyle/>
          <a:p>
            <a:pPr>
              <a:defRPr sz="788">
                <a:solidFill>
                  <a:srgbClr val="BEC9D4"/>
                </a:solidFill>
                <a:latin typeface="Arial"/>
                <a:ea typeface="Arial"/>
                <a:cs typeface="Arial"/>
              </a:defRPr>
            </a:pPr>
            <a:r>
              <a:rPr sz="788">
                <a:solidFill>
                  <a:srgbClr val="BEC9D4"/>
                </a:solidFill>
                <a:latin typeface="Arial"/>
                <a:ea typeface="Arial"/>
                <a:cs typeface="Arial"/>
              </a:rPr>
              <a:t>® 2026, all rights reserved by Future World Holding Ltd</a:t>
            </a:r>
          </a:p>
        </p:txBody>
      </p:sp>
    </p:spTree>
    <p:extLst>
      <p:ext uri="{BB962C8B-B14F-4D97-AF65-F5344CB8AC3E}">
        <p14:creationId xmlns:p14="http://schemas.microsoft.com/office/powerpoint/2010/main" val="10613393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8"/>
          <p:cNvPicPr>
            <a:picLocks noChangeAspect="1"/>
          </p:cNvPicPr>
          <p:nvPr/>
        </p:nvPicPr>
        <p:blipFill>
          <a:blip r:embed="rId3"/>
          <a:srcRect t="27" b="27"/>
          <a:stretch>
            <a:fillRect/>
          </a:stretch>
        </p:blipFill>
        <p:spPr>
          <a:xfrm>
            <a:off x="0" y="0"/>
            <a:ext cx="12192000" cy="6858000"/>
          </a:xfrm>
          <a:prstGeom prst="rect">
            <a:avLst/>
          </a:prstGeom>
        </p:spPr>
      </p:pic>
      <p:sp>
        <p:nvSpPr>
          <p:cNvPr id="2" name="Title">
            <a:extLst>
              <a:ext uri="{FF2B5EF4-FFF2-40B4-BE49-F238E27FC236}">
                <a16:creationId xmlns:a16="http://schemas.microsoft.com/office/drawing/2014/main" id="{5E7AEE2B-780B-48FD-89A6-F48A0A4F85BD}"/>
              </a:ext>
            </a:extLst>
          </p:cNvPr>
          <p:cNvSpPr>
            <a:spLocks noGrp="1"/>
          </p:cNvSpPr>
          <p:nvPr/>
        </p:nvSpPr>
        <p:spPr>
          <a:xfrm>
            <a:off x="523875" y="466723"/>
            <a:ext cx="10477500" cy="323850"/>
          </a:xfrm>
          <a:prstGeom prst="rect">
            <a:avLst/>
          </a:prstGeom>
          <a:noFill/>
          <a:ln w="0">
            <a:noFill/>
          </a:ln>
        </p:spPr>
        <p:txBody>
          <a:bodyPr wrap="square" lIns="0" tIns="0" rIns="0" bIns="0" anchor="t">
            <a:noAutofit/>
          </a:bodyPr>
          <a:lstStyle/>
          <a:p>
            <a:pPr algn="l">
              <a:defRPr sz="1950" b="1">
                <a:solidFill>
                  <a:srgbClr val="8ED8FF"/>
                </a:solidFill>
                <a:latin typeface="Arial"/>
                <a:ea typeface="Arial"/>
                <a:cs typeface="Arial"/>
              </a:defRPr>
            </a:pPr>
            <a:r>
              <a:rPr sz="2000" b="1" dirty="0">
                <a:solidFill>
                  <a:srgbClr val="8ED8FF"/>
                </a:solidFill>
                <a:latin typeface="Arial"/>
                <a:ea typeface="Arial"/>
                <a:cs typeface="Arial"/>
              </a:rPr>
              <a:t>Why the UAE</a:t>
            </a:r>
          </a:p>
        </p:txBody>
      </p:sp>
      <p:sp>
        <p:nvSpPr>
          <p:cNvPr id="3" name="Headline">
            <a:extLst>
              <a:ext uri="{FF2B5EF4-FFF2-40B4-BE49-F238E27FC236}">
                <a16:creationId xmlns:a16="http://schemas.microsoft.com/office/drawing/2014/main" id="{326171CC-DD80-42F4-9A13-4E1A75C82B1E}"/>
              </a:ext>
            </a:extLst>
          </p:cNvPr>
          <p:cNvSpPr>
            <a:spLocks noGrp="1"/>
          </p:cNvSpPr>
          <p:nvPr/>
        </p:nvSpPr>
        <p:spPr>
          <a:xfrm>
            <a:off x="2405838" y="442912"/>
            <a:ext cx="11144250" cy="476250"/>
          </a:xfrm>
          <a:prstGeom prst="rect">
            <a:avLst/>
          </a:prstGeom>
          <a:noFill/>
          <a:ln w="0">
            <a:noFill/>
          </a:ln>
        </p:spPr>
        <p:txBody>
          <a:bodyPr wrap="square" lIns="0" tIns="0" rIns="0" bIns="0" anchor="t">
            <a:noAutofit/>
          </a:bodyPr>
          <a:lstStyle/>
          <a:p>
            <a:pPr algn="l">
              <a:defRPr sz="3150" b="1">
                <a:solidFill>
                  <a:srgbClr val="F1F5FA"/>
                </a:solidFill>
                <a:latin typeface="Arial"/>
                <a:ea typeface="Arial"/>
                <a:cs typeface="Arial"/>
              </a:defRPr>
            </a:pPr>
            <a:r>
              <a:rPr sz="2000" b="1" dirty="0">
                <a:solidFill>
                  <a:srgbClr val="F1F5FA"/>
                </a:solidFill>
                <a:latin typeface="Arial"/>
                <a:ea typeface="Arial"/>
                <a:cs typeface="Arial"/>
              </a:rPr>
              <a:t>We Do Not Wait for the Future.</a:t>
            </a:r>
          </a:p>
        </p:txBody>
      </p:sp>
      <p:sp>
        <p:nvSpPr>
          <p:cNvPr id="4" name="Headline Emphasis">
            <a:extLst>
              <a:ext uri="{FF2B5EF4-FFF2-40B4-BE49-F238E27FC236}">
                <a16:creationId xmlns:a16="http://schemas.microsoft.com/office/drawing/2014/main" id="{E3D0819F-CCFC-4BE7-971D-3C069D53A303}"/>
              </a:ext>
            </a:extLst>
          </p:cNvPr>
          <p:cNvSpPr>
            <a:spLocks noGrp="1"/>
          </p:cNvSpPr>
          <p:nvPr/>
        </p:nvSpPr>
        <p:spPr>
          <a:xfrm>
            <a:off x="6383293" y="409574"/>
            <a:ext cx="3098844" cy="476251"/>
          </a:xfrm>
          <a:prstGeom prst="rect">
            <a:avLst/>
          </a:prstGeom>
          <a:noFill/>
          <a:ln w="0">
            <a:noFill/>
          </a:ln>
        </p:spPr>
        <p:txBody>
          <a:bodyPr wrap="square" lIns="0" tIns="0" rIns="0" bIns="0" anchor="t">
            <a:noAutofit/>
          </a:bodyPr>
          <a:lstStyle/>
          <a:p>
            <a:pPr algn="l">
              <a:defRPr sz="3300" b="1">
                <a:solidFill>
                  <a:srgbClr val="9BDDFF"/>
                </a:solidFill>
                <a:latin typeface="Arial"/>
                <a:ea typeface="Arial"/>
                <a:cs typeface="Arial"/>
              </a:defRPr>
            </a:pPr>
            <a:r>
              <a:rPr sz="2400" b="1" dirty="0">
                <a:solidFill>
                  <a:srgbClr val="9BDDFF"/>
                </a:solidFill>
                <a:latin typeface="Arial"/>
                <a:ea typeface="Arial"/>
                <a:cs typeface="Arial"/>
              </a:rPr>
              <a:t>We Create It.</a:t>
            </a:r>
          </a:p>
        </p:txBody>
      </p:sp>
      <p:sp>
        <p:nvSpPr>
          <p:cNvPr id="5" name="Number 01">
            <a:extLst>
              <a:ext uri="{FF2B5EF4-FFF2-40B4-BE49-F238E27FC236}">
                <a16:creationId xmlns:a16="http://schemas.microsoft.com/office/drawing/2014/main" id="{D657586C-03C3-424F-81FE-F5743E1041EF}"/>
              </a:ext>
            </a:extLst>
          </p:cNvPr>
          <p:cNvSpPr>
            <a:spLocks noGrp="1"/>
          </p:cNvSpPr>
          <p:nvPr/>
        </p:nvSpPr>
        <p:spPr>
          <a:xfrm>
            <a:off x="557212" y="1566862"/>
            <a:ext cx="523875" cy="447675"/>
          </a:xfrm>
          <a:prstGeom prst="rect">
            <a:avLst/>
          </a:prstGeom>
          <a:noFill/>
          <a:ln w="0">
            <a:noFill/>
          </a:ln>
        </p:spPr>
        <p:txBody>
          <a:bodyPr wrap="square" lIns="0" tIns="0" rIns="0" bIns="0" anchor="t">
            <a:noAutofit/>
          </a:bodyPr>
          <a:lstStyle/>
          <a:p>
            <a:pPr algn="l">
              <a:defRPr sz="2400" b="1">
                <a:solidFill>
                  <a:srgbClr val="7CCCF5"/>
                </a:solidFill>
                <a:latin typeface="Arial"/>
                <a:ea typeface="Arial"/>
                <a:cs typeface="Arial"/>
              </a:defRPr>
            </a:pPr>
            <a:r>
              <a:rPr sz="2400" b="1">
                <a:solidFill>
                  <a:srgbClr val="7CCCF5"/>
                </a:solidFill>
                <a:latin typeface="Arial"/>
                <a:ea typeface="Arial"/>
                <a:cs typeface="Arial"/>
              </a:rPr>
              <a:t>01</a:t>
            </a:r>
          </a:p>
        </p:txBody>
      </p:sp>
      <p:sp>
        <p:nvSpPr>
          <p:cNvPr id="6" name="Point 01">
            <a:extLst>
              <a:ext uri="{FF2B5EF4-FFF2-40B4-BE49-F238E27FC236}">
                <a16:creationId xmlns:a16="http://schemas.microsoft.com/office/drawing/2014/main" id="{2708632F-6217-4985-A0B9-1D456CD331AB}"/>
              </a:ext>
            </a:extLst>
          </p:cNvPr>
          <p:cNvSpPr>
            <a:spLocks noGrp="1"/>
          </p:cNvSpPr>
          <p:nvPr/>
        </p:nvSpPr>
        <p:spPr>
          <a:xfrm>
            <a:off x="1147762" y="1595437"/>
            <a:ext cx="4533900" cy="1304925"/>
          </a:xfrm>
          <a:prstGeom prst="rect">
            <a:avLst/>
          </a:prstGeom>
          <a:noFill/>
          <a:ln w="0">
            <a:noFill/>
          </a:ln>
        </p:spPr>
        <p:txBody>
          <a:bodyPr wrap="square" lIns="0" tIns="0" rIns="0" bIns="0" anchor="t">
            <a:noAutofit/>
          </a:bodyPr>
          <a:lstStyle/>
          <a:p>
            <a:pPr algn="l">
              <a:defRPr sz="1500" b="0">
                <a:solidFill>
                  <a:srgbClr val="E6EEF6"/>
                </a:solidFill>
                <a:latin typeface="Arial"/>
                <a:ea typeface="Arial"/>
                <a:cs typeface="Arial"/>
              </a:defRPr>
            </a:pPr>
            <a:r>
              <a:rPr sz="1500" b="0">
                <a:solidFill>
                  <a:srgbClr val="E6EEF6"/>
                </a:solidFill>
                <a:latin typeface="Arial"/>
                <a:ea typeface="Arial"/>
                <a:cs typeface="Arial"/>
              </a:rPr>
              <a:t>The UAE offers streamlined and efficient decision-making on disruptive innovations, especially compared to Western countries.</a:t>
            </a:r>
          </a:p>
        </p:txBody>
      </p:sp>
      <p:sp>
        <p:nvSpPr>
          <p:cNvPr id="7" name="Number 02">
            <a:extLst>
              <a:ext uri="{FF2B5EF4-FFF2-40B4-BE49-F238E27FC236}">
                <a16:creationId xmlns:a16="http://schemas.microsoft.com/office/drawing/2014/main" id="{352EAF34-FBE4-4859-BD6E-300BFCC587BB}"/>
              </a:ext>
            </a:extLst>
          </p:cNvPr>
          <p:cNvSpPr>
            <a:spLocks noGrp="1"/>
          </p:cNvSpPr>
          <p:nvPr/>
        </p:nvSpPr>
        <p:spPr>
          <a:xfrm>
            <a:off x="557212" y="3005137"/>
            <a:ext cx="523875" cy="447675"/>
          </a:xfrm>
          <a:prstGeom prst="rect">
            <a:avLst/>
          </a:prstGeom>
          <a:noFill/>
          <a:ln w="0">
            <a:noFill/>
          </a:ln>
        </p:spPr>
        <p:txBody>
          <a:bodyPr wrap="square" lIns="0" tIns="0" rIns="0" bIns="0" anchor="t">
            <a:noAutofit/>
          </a:bodyPr>
          <a:lstStyle/>
          <a:p>
            <a:pPr algn="l">
              <a:defRPr sz="2400" b="1">
                <a:solidFill>
                  <a:srgbClr val="7CCCF5"/>
                </a:solidFill>
                <a:latin typeface="Arial"/>
                <a:ea typeface="Arial"/>
                <a:cs typeface="Arial"/>
              </a:defRPr>
            </a:pPr>
            <a:r>
              <a:rPr sz="2400" b="1">
                <a:solidFill>
                  <a:srgbClr val="7CCCF5"/>
                </a:solidFill>
                <a:latin typeface="Arial"/>
                <a:ea typeface="Arial"/>
                <a:cs typeface="Arial"/>
              </a:rPr>
              <a:t>02</a:t>
            </a:r>
          </a:p>
        </p:txBody>
      </p:sp>
      <p:sp>
        <p:nvSpPr>
          <p:cNvPr id="8" name="Point 02">
            <a:extLst>
              <a:ext uri="{FF2B5EF4-FFF2-40B4-BE49-F238E27FC236}">
                <a16:creationId xmlns:a16="http://schemas.microsoft.com/office/drawing/2014/main" id="{FD06A6AB-8EAF-4975-8807-1D3CCB7D177C}"/>
              </a:ext>
            </a:extLst>
          </p:cNvPr>
          <p:cNvSpPr>
            <a:spLocks noGrp="1"/>
          </p:cNvSpPr>
          <p:nvPr/>
        </p:nvSpPr>
        <p:spPr>
          <a:xfrm>
            <a:off x="1147762" y="3033712"/>
            <a:ext cx="4533900" cy="1304925"/>
          </a:xfrm>
          <a:prstGeom prst="rect">
            <a:avLst/>
          </a:prstGeom>
          <a:noFill/>
          <a:ln w="0">
            <a:noFill/>
          </a:ln>
        </p:spPr>
        <p:txBody>
          <a:bodyPr wrap="square" lIns="0" tIns="0" rIns="0" bIns="0" anchor="t">
            <a:noAutofit/>
          </a:bodyPr>
          <a:lstStyle/>
          <a:p>
            <a:pPr algn="l">
              <a:defRPr sz="1500" b="0">
                <a:solidFill>
                  <a:srgbClr val="E6EEF6"/>
                </a:solidFill>
                <a:latin typeface="Arial"/>
                <a:ea typeface="Arial"/>
                <a:cs typeface="Arial"/>
              </a:defRPr>
            </a:pPr>
            <a:r>
              <a:rPr sz="1500" b="0">
                <a:solidFill>
                  <a:srgbClr val="E6EEF6"/>
                </a:solidFill>
                <a:latin typeface="Arial"/>
                <a:ea typeface="Arial"/>
                <a:cs typeface="Arial"/>
              </a:rPr>
              <a:t>DXB’s 92.3 million passengers (2024) and Dubai’s 17.15 million international visitors (2023) fuel the flywheel’s global expansion.</a:t>
            </a:r>
          </a:p>
        </p:txBody>
      </p:sp>
      <p:sp>
        <p:nvSpPr>
          <p:cNvPr id="9" name="Number 03">
            <a:extLst>
              <a:ext uri="{FF2B5EF4-FFF2-40B4-BE49-F238E27FC236}">
                <a16:creationId xmlns:a16="http://schemas.microsoft.com/office/drawing/2014/main" id="{9D66F08C-8402-491D-ACCF-460EC37BBF83}"/>
              </a:ext>
            </a:extLst>
          </p:cNvPr>
          <p:cNvSpPr>
            <a:spLocks noGrp="1"/>
          </p:cNvSpPr>
          <p:nvPr/>
        </p:nvSpPr>
        <p:spPr>
          <a:xfrm>
            <a:off x="557212" y="4443412"/>
            <a:ext cx="523875" cy="447675"/>
          </a:xfrm>
          <a:prstGeom prst="rect">
            <a:avLst/>
          </a:prstGeom>
          <a:noFill/>
          <a:ln w="0">
            <a:noFill/>
          </a:ln>
        </p:spPr>
        <p:txBody>
          <a:bodyPr wrap="square" lIns="0" tIns="0" rIns="0" bIns="0" anchor="t">
            <a:noAutofit/>
          </a:bodyPr>
          <a:lstStyle/>
          <a:p>
            <a:pPr algn="l">
              <a:defRPr sz="2400" b="1">
                <a:solidFill>
                  <a:srgbClr val="7CCCF5"/>
                </a:solidFill>
                <a:latin typeface="Arial"/>
                <a:ea typeface="Arial"/>
                <a:cs typeface="Arial"/>
              </a:defRPr>
            </a:pPr>
            <a:r>
              <a:rPr sz="2400" b="1">
                <a:solidFill>
                  <a:srgbClr val="7CCCF5"/>
                </a:solidFill>
                <a:latin typeface="Arial"/>
                <a:ea typeface="Arial"/>
                <a:cs typeface="Arial"/>
              </a:rPr>
              <a:t>03</a:t>
            </a:r>
          </a:p>
        </p:txBody>
      </p:sp>
      <p:sp>
        <p:nvSpPr>
          <p:cNvPr id="10" name="Point 03">
            <a:extLst>
              <a:ext uri="{FF2B5EF4-FFF2-40B4-BE49-F238E27FC236}">
                <a16:creationId xmlns:a16="http://schemas.microsoft.com/office/drawing/2014/main" id="{6F5164FA-7743-4784-849D-C162D7AA384C}"/>
              </a:ext>
            </a:extLst>
          </p:cNvPr>
          <p:cNvSpPr>
            <a:spLocks noGrp="1"/>
          </p:cNvSpPr>
          <p:nvPr/>
        </p:nvSpPr>
        <p:spPr>
          <a:xfrm>
            <a:off x="1147762" y="4471987"/>
            <a:ext cx="4533900" cy="1304925"/>
          </a:xfrm>
          <a:prstGeom prst="rect">
            <a:avLst/>
          </a:prstGeom>
          <a:noFill/>
          <a:ln w="0">
            <a:noFill/>
          </a:ln>
        </p:spPr>
        <p:txBody>
          <a:bodyPr wrap="square" lIns="0" tIns="0" rIns="0" bIns="0" anchor="t">
            <a:noAutofit/>
          </a:bodyPr>
          <a:lstStyle/>
          <a:p>
            <a:pPr algn="l">
              <a:defRPr sz="1500" b="0">
                <a:solidFill>
                  <a:srgbClr val="E6EEF6"/>
                </a:solidFill>
                <a:latin typeface="Arial"/>
                <a:ea typeface="Arial"/>
                <a:cs typeface="Arial"/>
              </a:defRPr>
            </a:pPr>
            <a:r>
              <a:rPr sz="1500" b="0" dirty="0">
                <a:solidFill>
                  <a:srgbClr val="E6EEF6"/>
                </a:solidFill>
                <a:latin typeface="Arial"/>
                <a:ea typeface="Arial"/>
                <a:cs typeface="Arial"/>
              </a:rPr>
              <a:t>The UAE is already a global financial </a:t>
            </a:r>
            <a:r>
              <a:rPr sz="1500" b="0" dirty="0" err="1">
                <a:solidFill>
                  <a:srgbClr val="E6EEF6"/>
                </a:solidFill>
                <a:latin typeface="Arial"/>
                <a:ea typeface="Arial"/>
                <a:cs typeface="Arial"/>
              </a:rPr>
              <a:t>centre</a:t>
            </a:r>
            <a:r>
              <a:rPr sz="1500" b="0" dirty="0">
                <a:solidFill>
                  <a:srgbClr val="E6EEF6"/>
                </a:solidFill>
                <a:latin typeface="Arial"/>
                <a:ea typeface="Arial"/>
                <a:cs typeface="Arial"/>
              </a:rPr>
              <a:t>. By leveraging this</a:t>
            </a:r>
            <a:r>
              <a:rPr lang="en-US" sz="1500" b="0" dirty="0">
                <a:solidFill>
                  <a:srgbClr val="E6EEF6"/>
                </a:solidFill>
                <a:latin typeface="Arial"/>
                <a:ea typeface="Arial"/>
                <a:cs typeface="Arial"/>
              </a:rPr>
              <a:t> model</a:t>
            </a:r>
            <a:r>
              <a:rPr sz="1500" b="0" dirty="0">
                <a:solidFill>
                  <a:srgbClr val="E6EEF6"/>
                </a:solidFill>
                <a:latin typeface="Arial"/>
                <a:ea typeface="Arial"/>
                <a:cs typeface="Arial"/>
              </a:rPr>
              <a:t>, it can maintain an unchallenged leadership position in the future.</a:t>
            </a:r>
          </a:p>
        </p:txBody>
      </p:sp>
      <p:sp>
        <p:nvSpPr>
          <p:cNvPr id="11" name="Number 04">
            <a:extLst>
              <a:ext uri="{FF2B5EF4-FFF2-40B4-BE49-F238E27FC236}">
                <a16:creationId xmlns:a16="http://schemas.microsoft.com/office/drawing/2014/main" id="{F04AD2EE-68D4-4BD0-A45A-1E55271ACF87}"/>
              </a:ext>
            </a:extLst>
          </p:cNvPr>
          <p:cNvSpPr>
            <a:spLocks noGrp="1"/>
          </p:cNvSpPr>
          <p:nvPr/>
        </p:nvSpPr>
        <p:spPr>
          <a:xfrm>
            <a:off x="6796087" y="1566862"/>
            <a:ext cx="523875" cy="447675"/>
          </a:xfrm>
          <a:prstGeom prst="rect">
            <a:avLst/>
          </a:prstGeom>
          <a:noFill/>
          <a:ln w="0">
            <a:noFill/>
          </a:ln>
        </p:spPr>
        <p:txBody>
          <a:bodyPr wrap="square" lIns="0" tIns="0" rIns="0" bIns="0" anchor="t">
            <a:noAutofit/>
          </a:bodyPr>
          <a:lstStyle/>
          <a:p>
            <a:pPr algn="l">
              <a:defRPr sz="2400" b="1">
                <a:solidFill>
                  <a:srgbClr val="7CCCF5"/>
                </a:solidFill>
                <a:latin typeface="Arial"/>
                <a:ea typeface="Arial"/>
                <a:cs typeface="Arial"/>
              </a:defRPr>
            </a:pPr>
            <a:r>
              <a:rPr sz="2400" b="1">
                <a:solidFill>
                  <a:srgbClr val="7CCCF5"/>
                </a:solidFill>
                <a:latin typeface="Arial"/>
                <a:ea typeface="Arial"/>
                <a:cs typeface="Arial"/>
              </a:rPr>
              <a:t>04</a:t>
            </a:r>
          </a:p>
        </p:txBody>
      </p:sp>
      <p:sp>
        <p:nvSpPr>
          <p:cNvPr id="12" name="Point 04">
            <a:extLst>
              <a:ext uri="{FF2B5EF4-FFF2-40B4-BE49-F238E27FC236}">
                <a16:creationId xmlns:a16="http://schemas.microsoft.com/office/drawing/2014/main" id="{2A985C89-F6C9-4933-9BC5-E2C0E5793E56}"/>
              </a:ext>
            </a:extLst>
          </p:cNvPr>
          <p:cNvSpPr>
            <a:spLocks noGrp="1"/>
          </p:cNvSpPr>
          <p:nvPr/>
        </p:nvSpPr>
        <p:spPr>
          <a:xfrm>
            <a:off x="7386637" y="1595437"/>
            <a:ext cx="4257675" cy="1304925"/>
          </a:xfrm>
          <a:prstGeom prst="rect">
            <a:avLst/>
          </a:prstGeom>
          <a:noFill/>
          <a:ln w="0">
            <a:noFill/>
          </a:ln>
        </p:spPr>
        <p:txBody>
          <a:bodyPr wrap="square" lIns="0" tIns="0" rIns="0" bIns="0" anchor="t">
            <a:noAutofit/>
          </a:bodyPr>
          <a:lstStyle/>
          <a:p>
            <a:pPr algn="l">
              <a:defRPr sz="1500" b="0">
                <a:solidFill>
                  <a:srgbClr val="E6EEF6"/>
                </a:solidFill>
                <a:latin typeface="Arial"/>
                <a:ea typeface="Arial"/>
                <a:cs typeface="Arial"/>
              </a:defRPr>
            </a:pPr>
            <a:r>
              <a:rPr sz="1500" b="0">
                <a:solidFill>
                  <a:srgbClr val="E6EEF6"/>
                </a:solidFill>
                <a:latin typeface="Arial"/>
                <a:ea typeface="Arial"/>
                <a:cs typeface="Arial"/>
              </a:rPr>
              <a:t>The UAE hosts major international exhibitions every year, bringing together merchants from around the world and enabling the rapid formation of a large-scale merchant alliance.</a:t>
            </a:r>
          </a:p>
        </p:txBody>
      </p:sp>
      <p:sp>
        <p:nvSpPr>
          <p:cNvPr id="13" name="Number 05">
            <a:extLst>
              <a:ext uri="{FF2B5EF4-FFF2-40B4-BE49-F238E27FC236}">
                <a16:creationId xmlns:a16="http://schemas.microsoft.com/office/drawing/2014/main" id="{E62FB973-2F02-4E4B-8E68-EC2DD599A336}"/>
              </a:ext>
            </a:extLst>
          </p:cNvPr>
          <p:cNvSpPr>
            <a:spLocks noGrp="1"/>
          </p:cNvSpPr>
          <p:nvPr/>
        </p:nvSpPr>
        <p:spPr>
          <a:xfrm>
            <a:off x="6796087" y="3005137"/>
            <a:ext cx="523875" cy="447675"/>
          </a:xfrm>
          <a:prstGeom prst="rect">
            <a:avLst/>
          </a:prstGeom>
          <a:noFill/>
          <a:ln w="0">
            <a:noFill/>
          </a:ln>
        </p:spPr>
        <p:txBody>
          <a:bodyPr wrap="square" lIns="0" tIns="0" rIns="0" bIns="0" anchor="t">
            <a:noAutofit/>
          </a:bodyPr>
          <a:lstStyle/>
          <a:p>
            <a:pPr algn="l">
              <a:defRPr sz="2400" b="1">
                <a:solidFill>
                  <a:srgbClr val="7CCCF5"/>
                </a:solidFill>
                <a:latin typeface="Arial"/>
                <a:ea typeface="Arial"/>
                <a:cs typeface="Arial"/>
              </a:defRPr>
            </a:pPr>
            <a:r>
              <a:rPr sz="2400" b="1">
                <a:solidFill>
                  <a:srgbClr val="7CCCF5"/>
                </a:solidFill>
                <a:latin typeface="Arial"/>
                <a:ea typeface="Arial"/>
                <a:cs typeface="Arial"/>
              </a:rPr>
              <a:t>05</a:t>
            </a:r>
          </a:p>
        </p:txBody>
      </p:sp>
      <p:sp>
        <p:nvSpPr>
          <p:cNvPr id="14" name="Point 05">
            <a:extLst>
              <a:ext uri="{FF2B5EF4-FFF2-40B4-BE49-F238E27FC236}">
                <a16:creationId xmlns:a16="http://schemas.microsoft.com/office/drawing/2014/main" id="{491E9564-AAF5-4775-AA7F-62CB017F4AAD}"/>
              </a:ext>
            </a:extLst>
          </p:cNvPr>
          <p:cNvSpPr>
            <a:spLocks noGrp="1"/>
          </p:cNvSpPr>
          <p:nvPr/>
        </p:nvSpPr>
        <p:spPr>
          <a:xfrm>
            <a:off x="7386637" y="3033712"/>
            <a:ext cx="4257675" cy="1304925"/>
          </a:xfrm>
          <a:prstGeom prst="rect">
            <a:avLst/>
          </a:prstGeom>
          <a:noFill/>
          <a:ln w="0">
            <a:noFill/>
          </a:ln>
        </p:spPr>
        <p:txBody>
          <a:bodyPr wrap="square" lIns="0" tIns="0" rIns="0" bIns="0" anchor="t">
            <a:noAutofit/>
          </a:bodyPr>
          <a:lstStyle/>
          <a:p>
            <a:pPr algn="l">
              <a:defRPr sz="1500" b="0">
                <a:solidFill>
                  <a:srgbClr val="E6EEF6"/>
                </a:solidFill>
                <a:latin typeface="Arial"/>
                <a:ea typeface="Arial"/>
                <a:cs typeface="Arial"/>
              </a:defRPr>
            </a:pPr>
            <a:r>
              <a:rPr sz="1500" b="0" dirty="0">
                <a:solidFill>
                  <a:srgbClr val="E6EEF6"/>
                </a:solidFill>
                <a:latin typeface="Arial"/>
                <a:ea typeface="Arial"/>
                <a:cs typeface="Arial"/>
              </a:rPr>
              <a:t>Over the past 20 years, the UAE’s world-first achievements and business-friendly policies have built global influence and positioned it </a:t>
            </a:r>
            <a:r>
              <a:rPr lang="en-US" sz="1500" b="0" dirty="0">
                <a:solidFill>
                  <a:srgbClr val="E6EEF6"/>
                </a:solidFill>
                <a:latin typeface="Arial"/>
                <a:ea typeface="Arial"/>
                <a:cs typeface="Arial"/>
              </a:rPr>
              <a:t>the best </a:t>
            </a:r>
            <a:r>
              <a:rPr sz="1500" b="0" dirty="0">
                <a:solidFill>
                  <a:srgbClr val="E6EEF6"/>
                </a:solidFill>
                <a:latin typeface="Arial"/>
                <a:ea typeface="Arial"/>
                <a:cs typeface="Arial"/>
              </a:rPr>
              <a:t>to lead a new </a:t>
            </a:r>
            <a:r>
              <a:rPr lang="en-US" sz="1500" b="0" dirty="0">
                <a:solidFill>
                  <a:srgbClr val="E6EEF6"/>
                </a:solidFill>
                <a:latin typeface="Arial"/>
                <a:ea typeface="Arial"/>
                <a:cs typeface="Arial"/>
              </a:rPr>
              <a:t>culture</a:t>
            </a:r>
            <a:r>
              <a:rPr sz="1500" b="0" dirty="0">
                <a:solidFill>
                  <a:srgbClr val="E6EEF6"/>
                </a:solidFill>
                <a:latin typeface="Arial"/>
                <a:ea typeface="Arial"/>
                <a:cs typeface="Arial"/>
              </a:rPr>
              <a:t> of global commerce.</a:t>
            </a:r>
          </a:p>
        </p:txBody>
      </p:sp>
      <p:sp>
        <p:nvSpPr>
          <p:cNvPr id="15" name="Number 06">
            <a:extLst>
              <a:ext uri="{FF2B5EF4-FFF2-40B4-BE49-F238E27FC236}">
                <a16:creationId xmlns:a16="http://schemas.microsoft.com/office/drawing/2014/main" id="{0B8903EE-5019-4FED-BFDE-C4B081CA44F4}"/>
              </a:ext>
            </a:extLst>
          </p:cNvPr>
          <p:cNvSpPr>
            <a:spLocks noGrp="1"/>
          </p:cNvSpPr>
          <p:nvPr/>
        </p:nvSpPr>
        <p:spPr>
          <a:xfrm>
            <a:off x="6796087" y="4443412"/>
            <a:ext cx="523875" cy="447675"/>
          </a:xfrm>
          <a:prstGeom prst="rect">
            <a:avLst/>
          </a:prstGeom>
          <a:noFill/>
          <a:ln w="0">
            <a:noFill/>
          </a:ln>
        </p:spPr>
        <p:txBody>
          <a:bodyPr wrap="square" lIns="0" tIns="0" rIns="0" bIns="0" anchor="t">
            <a:noAutofit/>
          </a:bodyPr>
          <a:lstStyle/>
          <a:p>
            <a:pPr algn="l">
              <a:defRPr sz="2400" b="1">
                <a:solidFill>
                  <a:srgbClr val="7CCCF5"/>
                </a:solidFill>
                <a:latin typeface="Arial"/>
                <a:ea typeface="Arial"/>
                <a:cs typeface="Arial"/>
              </a:defRPr>
            </a:pPr>
            <a:r>
              <a:rPr sz="2400" b="1">
                <a:solidFill>
                  <a:srgbClr val="7CCCF5"/>
                </a:solidFill>
                <a:latin typeface="Arial"/>
                <a:ea typeface="Arial"/>
                <a:cs typeface="Arial"/>
              </a:rPr>
              <a:t>06</a:t>
            </a:r>
          </a:p>
        </p:txBody>
      </p:sp>
      <p:sp>
        <p:nvSpPr>
          <p:cNvPr id="16" name="Point 06">
            <a:extLst>
              <a:ext uri="{FF2B5EF4-FFF2-40B4-BE49-F238E27FC236}">
                <a16:creationId xmlns:a16="http://schemas.microsoft.com/office/drawing/2014/main" id="{B23C1D84-8D93-49A6-BE45-BB05237E81CC}"/>
              </a:ext>
            </a:extLst>
          </p:cNvPr>
          <p:cNvSpPr>
            <a:spLocks noGrp="1"/>
          </p:cNvSpPr>
          <p:nvPr/>
        </p:nvSpPr>
        <p:spPr>
          <a:xfrm>
            <a:off x="7386637" y="4471987"/>
            <a:ext cx="4257675" cy="1304925"/>
          </a:xfrm>
          <a:prstGeom prst="rect">
            <a:avLst/>
          </a:prstGeom>
          <a:noFill/>
          <a:ln w="0">
            <a:noFill/>
          </a:ln>
        </p:spPr>
        <p:txBody>
          <a:bodyPr wrap="square" lIns="0" tIns="0" rIns="0" bIns="0" anchor="t">
            <a:noAutofit/>
          </a:bodyPr>
          <a:lstStyle/>
          <a:p>
            <a:pPr algn="l">
              <a:defRPr sz="1500" b="0">
                <a:solidFill>
                  <a:srgbClr val="E6EEF6"/>
                </a:solidFill>
                <a:latin typeface="Arial"/>
                <a:ea typeface="Arial"/>
                <a:cs typeface="Arial"/>
              </a:defRPr>
            </a:pPr>
            <a:r>
              <a:rPr sz="1500" b="0" dirty="0">
                <a:solidFill>
                  <a:srgbClr val="E6EEF6"/>
                </a:solidFill>
                <a:latin typeface="Arial"/>
                <a:ea typeface="Arial"/>
                <a:cs typeface="Arial"/>
              </a:rPr>
              <a:t>The UAE has strong </a:t>
            </a:r>
            <a:r>
              <a:rPr lang="en-US" sz="1500" b="0" dirty="0">
                <a:solidFill>
                  <a:srgbClr val="E6EEF6"/>
                </a:solidFill>
                <a:latin typeface="Arial"/>
                <a:ea typeface="Arial"/>
                <a:cs typeface="Arial"/>
              </a:rPr>
              <a:t>demand</a:t>
            </a:r>
            <a:r>
              <a:rPr sz="1500" b="0" dirty="0">
                <a:solidFill>
                  <a:srgbClr val="E6EEF6"/>
                </a:solidFill>
                <a:latin typeface="Arial"/>
                <a:ea typeface="Arial"/>
                <a:cs typeface="Arial"/>
              </a:rPr>
              <a:t> to transform its growth model, diversify beyond energy, and strengthen economic stability </a:t>
            </a:r>
            <a:r>
              <a:rPr lang="en-US" sz="1500" b="0" dirty="0">
                <a:solidFill>
                  <a:srgbClr val="E6EEF6"/>
                </a:solidFill>
                <a:latin typeface="Arial"/>
                <a:ea typeface="Arial"/>
                <a:cs typeface="Arial"/>
              </a:rPr>
              <a:t>under</a:t>
            </a:r>
            <a:r>
              <a:rPr sz="1500" b="0" dirty="0">
                <a:solidFill>
                  <a:srgbClr val="E6EEF6"/>
                </a:solidFill>
                <a:latin typeface="Arial"/>
                <a:ea typeface="Arial"/>
                <a:cs typeface="Arial"/>
              </a:rPr>
              <a:t> geopolitical uncertainty.</a:t>
            </a:r>
          </a:p>
        </p:txBody>
      </p:sp>
      <p:sp>
        <p:nvSpPr>
          <p:cNvPr id="17" name="Source Note">
            <a:extLst>
              <a:ext uri="{FF2B5EF4-FFF2-40B4-BE49-F238E27FC236}">
                <a16:creationId xmlns:a16="http://schemas.microsoft.com/office/drawing/2014/main" id="{67F56B7B-6596-400F-8DE0-92A4F4CDE198}"/>
              </a:ext>
            </a:extLst>
          </p:cNvPr>
          <p:cNvSpPr>
            <a:spLocks noGrp="1"/>
          </p:cNvSpPr>
          <p:nvPr/>
        </p:nvSpPr>
        <p:spPr>
          <a:xfrm>
            <a:off x="523875" y="6610350"/>
            <a:ext cx="9525000" cy="142875"/>
          </a:xfrm>
          <a:prstGeom prst="rect">
            <a:avLst/>
          </a:prstGeom>
          <a:noFill/>
          <a:ln w="0">
            <a:noFill/>
          </a:ln>
        </p:spPr>
        <p:txBody>
          <a:bodyPr wrap="square" lIns="0" tIns="0" rIns="0" bIns="0" anchor="t">
            <a:noAutofit/>
          </a:bodyPr>
          <a:lstStyle/>
          <a:p>
            <a:pPr algn="l">
              <a:defRPr sz="750" b="0">
                <a:solidFill>
                  <a:srgbClr val="8CABC0"/>
                </a:solidFill>
                <a:latin typeface="Arial"/>
                <a:ea typeface="Arial"/>
                <a:cs typeface="Arial"/>
              </a:defRPr>
            </a:pPr>
            <a:r>
              <a:rPr sz="750" b="0">
                <a:solidFill>
                  <a:srgbClr val="8CABC0"/>
                </a:solidFill>
                <a:latin typeface="Arial"/>
                <a:ea typeface="Arial"/>
                <a:cs typeface="Arial"/>
              </a:rPr>
              <a:t>Traffic: Dubai Airports (2024); Dubai DET (2023).</a:t>
            </a:r>
          </a:p>
        </p:txBody>
      </p:sp>
      <p:sp>
        <p:nvSpPr>
          <p:cNvPr id="18" name="Page">
            <a:extLst>
              <a:ext uri="{FF2B5EF4-FFF2-40B4-BE49-F238E27FC236}">
                <a16:creationId xmlns:a16="http://schemas.microsoft.com/office/drawing/2014/main" id="{6EA0227A-8C9C-4995-9D1A-56E5022D6889}"/>
              </a:ext>
            </a:extLst>
          </p:cNvPr>
          <p:cNvSpPr>
            <a:spLocks noGrp="1"/>
          </p:cNvSpPr>
          <p:nvPr/>
        </p:nvSpPr>
        <p:spPr>
          <a:xfrm>
            <a:off x="11334750" y="6581775"/>
            <a:ext cx="619125" cy="190500"/>
          </a:xfrm>
          <a:prstGeom prst="rect">
            <a:avLst/>
          </a:prstGeom>
          <a:noFill/>
          <a:ln w="0">
            <a:noFill/>
          </a:ln>
        </p:spPr>
        <p:txBody>
          <a:bodyPr wrap="square" lIns="0" tIns="0" rIns="0" bIns="0" anchor="t">
            <a:noAutofit/>
          </a:bodyPr>
          <a:lstStyle/>
          <a:p>
            <a:pPr algn="l">
              <a:defRPr sz="900" b="0">
                <a:solidFill>
                  <a:srgbClr val="9FDFFF"/>
                </a:solidFill>
                <a:latin typeface="Arial"/>
                <a:ea typeface="Arial"/>
                <a:cs typeface="Arial"/>
              </a:defRPr>
            </a:pPr>
            <a:r>
              <a:rPr sz="900" b="0">
                <a:solidFill>
                  <a:srgbClr val="9FDFFF"/>
                </a:solidFill>
                <a:latin typeface="Arial"/>
                <a:ea typeface="Arial"/>
                <a:cs typeface="Arial"/>
              </a:rPr>
              <a:t>15 / 15</a:t>
            </a:r>
          </a:p>
        </p:txBody>
      </p:sp>
      <p:sp>
        <p:nvSpPr>
          <p:cNvPr id="20" name="Future World Rights Watermark"/>
          <p:cNvSpPr>
            <a:spLocks noGrp="1"/>
          </p:cNvSpPr>
          <p:nvPr/>
        </p:nvSpPr>
        <p:spPr>
          <a:xfrm>
            <a:off x="8210550" y="6619875"/>
            <a:ext cx="2876550" cy="133350"/>
          </a:xfrm>
          <a:prstGeom prst="rect">
            <a:avLst/>
          </a:prstGeom>
          <a:noFill/>
          <a:ln w="0">
            <a:noFill/>
          </a:ln>
        </p:spPr>
        <p:txBody>
          <a:bodyPr wrap="none" lIns="0" tIns="0" rIns="0" bIns="0">
            <a:noAutofit/>
          </a:bodyPr>
          <a:lstStyle/>
          <a:p>
            <a:pPr>
              <a:defRPr sz="788">
                <a:solidFill>
                  <a:srgbClr val="BEC9D4"/>
                </a:solidFill>
                <a:latin typeface="Arial"/>
                <a:ea typeface="Arial"/>
                <a:cs typeface="Arial"/>
              </a:defRPr>
            </a:pPr>
            <a:r>
              <a:rPr sz="788">
                <a:solidFill>
                  <a:srgbClr val="BEC9D4"/>
                </a:solidFill>
                <a:latin typeface="Arial"/>
                <a:ea typeface="Arial"/>
                <a:cs typeface="Arial"/>
              </a:rPr>
              <a:t>® 2026, all rights reserved by Future World Holding Ltd</a:t>
            </a:r>
          </a:p>
        </p:txBody>
      </p:sp>
    </p:spTree>
    <p:extLst>
      <p:ext uri="{BB962C8B-B14F-4D97-AF65-F5344CB8AC3E}">
        <p14:creationId xmlns:p14="http://schemas.microsoft.com/office/powerpoint/2010/main" val="11179471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3"/>
          <a:srcRect t="27" b="27"/>
          <a:stretch>
            <a:fillRect/>
          </a:stretch>
        </p:blipFill>
        <p:spPr>
          <a:xfrm>
            <a:off x="0" y="0"/>
            <a:ext cx="12192000" cy="6858000"/>
          </a:xfrm>
          <a:prstGeom prst="rect">
            <a:avLst/>
          </a:prstGeom>
        </p:spPr>
      </p:pic>
      <p:sp>
        <p:nvSpPr>
          <p:cNvPr id="2" name="Project">
            <a:extLst>
              <a:ext uri="{FF2B5EF4-FFF2-40B4-BE49-F238E27FC236}">
                <a16:creationId xmlns:a16="http://schemas.microsoft.com/office/drawing/2014/main" id="{616F299C-5003-4191-9E2E-4583901EFB1C}"/>
              </a:ext>
            </a:extLst>
          </p:cNvPr>
          <p:cNvSpPr>
            <a:spLocks noGrp="1"/>
          </p:cNvSpPr>
          <p:nvPr/>
        </p:nvSpPr>
        <p:spPr>
          <a:xfrm>
            <a:off x="495300" y="664370"/>
            <a:ext cx="6153150" cy="465930"/>
          </a:xfrm>
          <a:prstGeom prst="rect">
            <a:avLst/>
          </a:prstGeom>
          <a:noFill/>
          <a:ln w="0">
            <a:noFill/>
          </a:ln>
        </p:spPr>
        <p:txBody>
          <a:bodyPr>
            <a:noAutofit/>
          </a:bodyPr>
          <a:lstStyle/>
          <a:p>
            <a:pPr>
              <a:defRPr sz="1875" b="1">
                <a:solidFill>
                  <a:srgbClr val="8FD3EA"/>
                </a:solidFill>
                <a:latin typeface="Arial"/>
                <a:ea typeface="Arial"/>
                <a:cs typeface="Arial"/>
              </a:defRPr>
            </a:pPr>
            <a:r>
              <a:rPr sz="2400" b="1" dirty="0">
                <a:solidFill>
                  <a:srgbClr val="8FD3EA"/>
                </a:solidFill>
                <a:latin typeface="Arial"/>
                <a:ea typeface="Arial"/>
                <a:cs typeface="Arial"/>
              </a:rPr>
              <a:t>UAE DIGITAL CITY</a:t>
            </a:r>
            <a:r>
              <a:rPr lang="en-US" sz="2400" b="1" dirty="0">
                <a:solidFill>
                  <a:srgbClr val="8FD3EA"/>
                </a:solidFill>
                <a:latin typeface="Arial"/>
                <a:ea typeface="Arial"/>
                <a:cs typeface="Arial"/>
              </a:rPr>
              <a:t> – PARALLEL WORLD</a:t>
            </a:r>
            <a:endParaRPr sz="2400" b="1" dirty="0">
              <a:solidFill>
                <a:srgbClr val="8FD3EA"/>
              </a:solidFill>
              <a:latin typeface="Arial"/>
              <a:ea typeface="Arial"/>
              <a:cs typeface="Arial"/>
            </a:endParaRPr>
          </a:p>
        </p:txBody>
      </p:sp>
      <p:sp>
        <p:nvSpPr>
          <p:cNvPr id="3" name="Closing title line 1">
            <a:extLst>
              <a:ext uri="{FF2B5EF4-FFF2-40B4-BE49-F238E27FC236}">
                <a16:creationId xmlns:a16="http://schemas.microsoft.com/office/drawing/2014/main" id="{28A35067-90BE-4C90-A323-4CBF595D70A1}"/>
              </a:ext>
            </a:extLst>
          </p:cNvPr>
          <p:cNvSpPr>
            <a:spLocks noGrp="1"/>
          </p:cNvSpPr>
          <p:nvPr/>
        </p:nvSpPr>
        <p:spPr>
          <a:xfrm>
            <a:off x="495299" y="1910560"/>
            <a:ext cx="6429375" cy="685800"/>
          </a:xfrm>
          <a:prstGeom prst="rect">
            <a:avLst/>
          </a:prstGeom>
          <a:noFill/>
          <a:ln w="0">
            <a:noFill/>
          </a:ln>
        </p:spPr>
        <p:txBody>
          <a:bodyPr>
            <a:noAutofit/>
          </a:bodyPr>
          <a:lstStyle/>
          <a:p>
            <a:pPr>
              <a:defRPr sz="4050" b="1">
                <a:solidFill>
                  <a:srgbClr val="F5F6F8"/>
                </a:solidFill>
                <a:latin typeface="Arial"/>
                <a:ea typeface="Arial"/>
                <a:cs typeface="Arial"/>
              </a:defRPr>
            </a:pPr>
            <a:r>
              <a:rPr sz="4050" b="1" dirty="0">
                <a:solidFill>
                  <a:srgbClr val="F5F6F8"/>
                </a:solidFill>
                <a:latin typeface="Arial"/>
                <a:ea typeface="Arial"/>
                <a:cs typeface="Arial"/>
              </a:rPr>
              <a:t>The World Plays.</a:t>
            </a:r>
          </a:p>
        </p:txBody>
      </p:sp>
      <p:sp>
        <p:nvSpPr>
          <p:cNvPr id="4" name="Closing title line 2">
            <a:extLst>
              <a:ext uri="{FF2B5EF4-FFF2-40B4-BE49-F238E27FC236}">
                <a16:creationId xmlns:a16="http://schemas.microsoft.com/office/drawing/2014/main" id="{D89EC5D5-CC12-42F4-B5E5-1DC62CAD8BFE}"/>
              </a:ext>
            </a:extLst>
          </p:cNvPr>
          <p:cNvSpPr>
            <a:spLocks noGrp="1"/>
          </p:cNvSpPr>
          <p:nvPr/>
        </p:nvSpPr>
        <p:spPr>
          <a:xfrm>
            <a:off x="495300" y="2628110"/>
            <a:ext cx="6429375" cy="685800"/>
          </a:xfrm>
          <a:prstGeom prst="rect">
            <a:avLst/>
          </a:prstGeom>
          <a:noFill/>
          <a:ln w="0">
            <a:noFill/>
          </a:ln>
        </p:spPr>
        <p:txBody>
          <a:bodyPr>
            <a:noAutofit/>
          </a:bodyPr>
          <a:lstStyle/>
          <a:p>
            <a:pPr>
              <a:defRPr sz="4050" b="1">
                <a:solidFill>
                  <a:srgbClr val="EAC385"/>
                </a:solidFill>
                <a:latin typeface="Arial"/>
                <a:ea typeface="Arial"/>
                <a:cs typeface="Arial"/>
              </a:defRPr>
            </a:pPr>
            <a:r>
              <a:rPr sz="4050" b="1" dirty="0">
                <a:solidFill>
                  <a:srgbClr val="EAC385"/>
                </a:solidFill>
                <a:latin typeface="Arial"/>
                <a:ea typeface="Arial"/>
                <a:cs typeface="Arial"/>
              </a:rPr>
              <a:t>The UAE Leads.</a:t>
            </a:r>
          </a:p>
        </p:txBody>
      </p:sp>
      <p:sp>
        <p:nvSpPr>
          <p:cNvPr id="5" name="Value proposition">
            <a:extLst>
              <a:ext uri="{FF2B5EF4-FFF2-40B4-BE49-F238E27FC236}">
                <a16:creationId xmlns:a16="http://schemas.microsoft.com/office/drawing/2014/main" id="{E6D23748-5F1D-43B4-8F13-F92F2FDC5808}"/>
              </a:ext>
            </a:extLst>
          </p:cNvPr>
          <p:cNvSpPr>
            <a:spLocks noGrp="1"/>
          </p:cNvSpPr>
          <p:nvPr/>
        </p:nvSpPr>
        <p:spPr>
          <a:xfrm>
            <a:off x="584200" y="3769917"/>
            <a:ext cx="5975350" cy="838200"/>
          </a:xfrm>
          <a:prstGeom prst="rect">
            <a:avLst/>
          </a:prstGeom>
          <a:noFill/>
          <a:ln w="0">
            <a:noFill/>
          </a:ln>
        </p:spPr>
        <p:txBody>
          <a:bodyPr>
            <a:noAutofit/>
          </a:bodyPr>
          <a:lstStyle/>
          <a:p>
            <a:pPr>
              <a:defRPr sz="1950" b="0">
                <a:solidFill>
                  <a:srgbClr val="DEE5EB"/>
                </a:solidFill>
                <a:latin typeface="Arial"/>
                <a:ea typeface="Arial"/>
                <a:cs typeface="Arial"/>
              </a:defRPr>
            </a:pPr>
            <a:r>
              <a:rPr lang="zh-CN" altLang="zh-CN" sz="1950" dirty="0">
                <a:solidFill>
                  <a:srgbClr val="DEE5EB"/>
                </a:solidFill>
                <a:latin typeface="Arial"/>
              </a:rPr>
              <a:t>Building lasting emotional and financial ties between global players and the UAE.</a:t>
            </a:r>
            <a:endParaRPr sz="1950" b="0" dirty="0">
              <a:solidFill>
                <a:srgbClr val="DEE5EB"/>
              </a:solidFill>
              <a:latin typeface="Arial"/>
              <a:ea typeface="Arial"/>
              <a:cs typeface="Arial"/>
            </a:endParaRPr>
          </a:p>
        </p:txBody>
      </p:sp>
      <p:sp>
        <p:nvSpPr>
          <p:cNvPr id="6" name="Invitation">
            <a:extLst>
              <a:ext uri="{FF2B5EF4-FFF2-40B4-BE49-F238E27FC236}">
                <a16:creationId xmlns:a16="http://schemas.microsoft.com/office/drawing/2014/main" id="{7BC21BE5-55BF-464D-A89E-801FE70E360D}"/>
              </a:ext>
            </a:extLst>
          </p:cNvPr>
          <p:cNvSpPr>
            <a:spLocks noGrp="1"/>
          </p:cNvSpPr>
          <p:nvPr/>
        </p:nvSpPr>
        <p:spPr>
          <a:xfrm>
            <a:off x="584200" y="4898229"/>
            <a:ext cx="5911850" cy="528635"/>
          </a:xfrm>
          <a:prstGeom prst="rect">
            <a:avLst/>
          </a:prstGeom>
          <a:noFill/>
          <a:ln w="0">
            <a:noFill/>
          </a:ln>
        </p:spPr>
        <p:txBody>
          <a:bodyPr>
            <a:noAutofit/>
          </a:bodyPr>
          <a:lstStyle/>
          <a:p>
            <a:pPr>
              <a:defRPr sz="2250" b="1">
                <a:solidFill>
                  <a:srgbClr val="F5F6F8"/>
                </a:solidFill>
                <a:latin typeface="Arial"/>
                <a:ea typeface="Arial"/>
                <a:cs typeface="Arial"/>
              </a:defRPr>
            </a:pPr>
            <a:r>
              <a:rPr sz="2250" b="1" dirty="0">
                <a:solidFill>
                  <a:srgbClr val="F5F6F8"/>
                </a:solidFill>
                <a:latin typeface="Arial"/>
                <a:ea typeface="Arial"/>
                <a:cs typeface="Arial"/>
              </a:rPr>
              <a:t>Let’s launch from Abu Dhabi, together.</a:t>
            </a:r>
            <a:endParaRPr lang="en-US" sz="2250" b="1" dirty="0">
              <a:solidFill>
                <a:srgbClr val="F5F6F8"/>
              </a:solidFill>
              <a:latin typeface="Arial"/>
              <a:ea typeface="Arial"/>
              <a:cs typeface="Arial"/>
            </a:endParaRPr>
          </a:p>
          <a:p>
            <a:pPr>
              <a:defRPr sz="2250" b="1">
                <a:solidFill>
                  <a:srgbClr val="F5F6F8"/>
                </a:solidFill>
                <a:latin typeface="Arial"/>
                <a:ea typeface="Arial"/>
                <a:cs typeface="Arial"/>
              </a:defRPr>
            </a:pPr>
            <a:endParaRPr lang="en-US" sz="2250" b="1" dirty="0">
              <a:solidFill>
                <a:srgbClr val="F5F6F8"/>
              </a:solidFill>
              <a:latin typeface="Arial"/>
              <a:ea typeface="Arial"/>
              <a:cs typeface="Arial"/>
            </a:endParaRPr>
          </a:p>
        </p:txBody>
      </p:sp>
      <p:sp>
        <p:nvSpPr>
          <p:cNvPr id="7" name="Concrete next step">
            <a:extLst>
              <a:ext uri="{FF2B5EF4-FFF2-40B4-BE49-F238E27FC236}">
                <a16:creationId xmlns:a16="http://schemas.microsoft.com/office/drawing/2014/main" id="{7682665F-D0CA-41DF-9DB8-2722F59403C9}"/>
              </a:ext>
            </a:extLst>
          </p:cNvPr>
          <p:cNvSpPr>
            <a:spLocks noGrp="1"/>
          </p:cNvSpPr>
          <p:nvPr/>
        </p:nvSpPr>
        <p:spPr>
          <a:xfrm>
            <a:off x="584200" y="5775331"/>
            <a:ext cx="7696200" cy="333377"/>
          </a:xfrm>
          <a:prstGeom prst="rect">
            <a:avLst/>
          </a:prstGeom>
          <a:noFill/>
          <a:ln w="0">
            <a:noFill/>
          </a:ln>
        </p:spPr>
        <p:txBody>
          <a:bodyPr>
            <a:noAutofit/>
          </a:bodyPr>
          <a:lstStyle/>
          <a:p>
            <a:pPr>
              <a:defRPr sz="1725" b="0">
                <a:solidFill>
                  <a:srgbClr val="B6CFDC"/>
                </a:solidFill>
                <a:latin typeface="Arial"/>
                <a:ea typeface="Arial"/>
                <a:cs typeface="Arial"/>
              </a:defRPr>
            </a:pPr>
            <a:r>
              <a:rPr sz="1400" b="0" dirty="0">
                <a:solidFill>
                  <a:srgbClr val="B6CFDC"/>
                </a:solidFill>
                <a:latin typeface="Arial"/>
                <a:ea typeface="Arial"/>
                <a:cs typeface="Arial"/>
              </a:rPr>
              <a:t>Next step: business-model approval and a licensing pathway</a:t>
            </a:r>
            <a:r>
              <a:rPr lang="en-US" sz="1400" b="0" dirty="0">
                <a:solidFill>
                  <a:srgbClr val="B6CFDC"/>
                </a:solidFill>
                <a:latin typeface="Arial"/>
                <a:ea typeface="Arial"/>
                <a:cs typeface="Arial"/>
              </a:rPr>
              <a:t> </a:t>
            </a:r>
            <a:r>
              <a:rPr sz="1400" b="0" dirty="0">
                <a:solidFill>
                  <a:srgbClr val="B6CFDC"/>
                </a:solidFill>
                <a:latin typeface="Arial"/>
                <a:ea typeface="Arial"/>
                <a:cs typeface="Arial"/>
              </a:rPr>
              <a:t>for fractional property ownership.</a:t>
            </a:r>
          </a:p>
        </p:txBody>
      </p:sp>
    </p:spTree>
    <p:extLst>
      <p:ext uri="{BB962C8B-B14F-4D97-AF65-F5344CB8AC3E}">
        <p14:creationId xmlns:p14="http://schemas.microsoft.com/office/powerpoint/2010/main" val="1116814771"/>
      </p:ext>
    </p:extLst>
  </p:cSld>
  <p:clrMapOvr>
    <a:masterClrMapping/>
  </p:clrMapOvr>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Microsoft YaHei"/>
        <a:cs typeface="Aptos Display"/>
      </a:majorFont>
      <a:minorFont>
        <a:latin typeface="Aptos"/>
        <a:ea typeface="Microsoft YaHei"/>
        <a:cs typeface="Aptos"/>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
          <a:effectLst>
            <a:outerShdw blurRad="28575" dist="21299" dir="3806097">
              <a:srgbClr val="000000">
                <a:alpha val="90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4.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Microsoft YaHei"/>
        <a:cs typeface="Aptos Display"/>
      </a:majorFont>
      <a:minorFont>
        <a:latin typeface="Aptos"/>
        <a:ea typeface="Microsoft YaHei"/>
        <a:cs typeface="Aptos"/>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5.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Microsoft YaHei"/>
        <a:cs typeface="Aptos Display"/>
      </a:majorFont>
      <a:minorFont>
        <a:latin typeface="Aptos"/>
        <a:ea typeface="Microsoft YaHei"/>
        <a:cs typeface="Aptos"/>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6.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Microsoft YaHei"/>
        <a:cs typeface="Aptos Display"/>
      </a:majorFont>
      <a:minorFont>
        <a:latin typeface="Aptos"/>
        <a:ea typeface="Microsoft YaHei"/>
        <a:cs typeface="Aptos"/>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7.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Microsoft YaHei"/>
        <a:cs typeface="Aptos Display"/>
      </a:majorFont>
      <a:minorFont>
        <a:latin typeface="Aptos"/>
        <a:ea typeface="Microsoft YaHei"/>
        <a:cs typeface="Aptos"/>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8.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Microsoft YaHei"/>
        <a:cs typeface="Aptos Display"/>
      </a:majorFont>
      <a:minorFont>
        <a:latin typeface="Aptos"/>
        <a:ea typeface="Microsoft YaHei"/>
        <a:cs typeface="Aptos"/>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9.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Microsoft YaHei"/>
        <a:cs typeface="Aptos Display"/>
      </a:majorFont>
      <a:minorFont>
        <a:latin typeface="Aptos"/>
        <a:ea typeface="Microsoft YaHei"/>
        <a:cs typeface="Aptos"/>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10.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Microsoft YaHei"/>
        <a:cs typeface="Aptos Display"/>
      </a:majorFont>
      <a:minorFont>
        <a:latin typeface="Aptos"/>
        <a:ea typeface="Microsoft YaHei"/>
        <a:cs typeface="Aptos"/>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1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1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1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14.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15.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16.xml><?xml version="1.0" encoding="utf-8"?>
<a:theme xmlns:a="http://schemas.openxmlformats.org/drawingml/2006/main" name="Office 主题​​">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等线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647</TotalTime>
  <Words>3695</Words>
  <Application>Microsoft Office PowerPoint</Application>
  <PresentationFormat>宽屏</PresentationFormat>
  <Paragraphs>358</Paragraphs>
  <Slides>27</Slides>
  <Notes>27</Notes>
  <HiddenSlides>0</HiddenSlides>
  <MMClips>0</MMClips>
  <ScaleCrop>false</ScaleCrop>
  <HeadingPairs>
    <vt:vector size="6" baseType="variant">
      <vt:variant>
        <vt:lpstr>已用的字体</vt:lpstr>
      </vt:variant>
      <vt:variant>
        <vt:i4>4</vt:i4>
      </vt:variant>
      <vt:variant>
        <vt:lpstr>主题</vt:lpstr>
      </vt:variant>
      <vt:variant>
        <vt:i4>15</vt:i4>
      </vt:variant>
      <vt:variant>
        <vt:lpstr>幻灯片标题</vt:lpstr>
      </vt:variant>
      <vt:variant>
        <vt:i4>27</vt:i4>
      </vt:variant>
    </vt:vector>
  </HeadingPairs>
  <TitlesOfParts>
    <vt:vector size="46" baseType="lpstr">
      <vt:lpstr>Aptos</vt:lpstr>
      <vt:lpstr>Arial</vt:lpstr>
      <vt:lpstr>Arial Narrow</vt:lpstr>
      <vt:lpstr>Calibri</vt:lpstr>
      <vt:lpstr>ChatGPT</vt:lpstr>
      <vt:lpstr>ChatGPT</vt:lpstr>
      <vt:lpstr>ChatGPT</vt:lpstr>
      <vt:lpstr>ChatGPT</vt:lpstr>
      <vt:lpstr>ChatGPT</vt:lpstr>
      <vt:lpstr>ChatGPT</vt:lpstr>
      <vt:lpstr>ChatGPT</vt:lpstr>
      <vt:lpstr>ChatGPT</vt:lpstr>
      <vt:lpstr>ChatGPT</vt:lpstr>
      <vt:lpstr>ChatGPT</vt:lpstr>
      <vt:lpstr>ChatGPT</vt:lpstr>
      <vt:lpstr>ChatGPT</vt:lpstr>
      <vt:lpstr>ChatGPT</vt:lpstr>
      <vt:lpstr>ChatGPT</vt:lpstr>
      <vt:lpstr>ChatGPT</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lester pei</dc:creator>
  <cp:lastModifiedBy>lester pei</cp:lastModifiedBy>
  <cp:revision>20</cp:revision>
  <dcterms:modified xsi:type="dcterms:W3CDTF">2026-10-30T19:36:35Z</dcterms:modified>
</cp:coreProperties>
</file>